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mp4"/>
  <Default Extension="emf" ContentType="image/x-emf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9"/>
  </p:notesMasterIdLst>
  <p:sldIdLst>
    <p:sldId id="256" r:id="rId2"/>
    <p:sldId id="257" r:id="rId3"/>
    <p:sldId id="258" r:id="rId4"/>
    <p:sldId id="289" r:id="rId5"/>
    <p:sldId id="259" r:id="rId6"/>
    <p:sldId id="260" r:id="rId7"/>
    <p:sldId id="261" r:id="rId8"/>
    <p:sldId id="262" r:id="rId9"/>
    <p:sldId id="266" r:id="rId10"/>
    <p:sldId id="300" r:id="rId11"/>
    <p:sldId id="267" r:id="rId12"/>
    <p:sldId id="268" r:id="rId13"/>
    <p:sldId id="269" r:id="rId14"/>
    <p:sldId id="270" r:id="rId15"/>
    <p:sldId id="271" r:id="rId16"/>
    <p:sldId id="293" r:id="rId17"/>
    <p:sldId id="292" r:id="rId18"/>
    <p:sldId id="291" r:id="rId19"/>
    <p:sldId id="283" r:id="rId20"/>
    <p:sldId id="294" r:id="rId21"/>
    <p:sldId id="295" r:id="rId22"/>
    <p:sldId id="284" r:id="rId23"/>
    <p:sldId id="272" r:id="rId24"/>
    <p:sldId id="273" r:id="rId25"/>
    <p:sldId id="275" r:id="rId26"/>
    <p:sldId id="297" r:id="rId27"/>
    <p:sldId id="299" r:id="rId28"/>
    <p:sldId id="298" r:id="rId29"/>
    <p:sldId id="277" r:id="rId30"/>
    <p:sldId id="278" r:id="rId31"/>
    <p:sldId id="279" r:id="rId32"/>
    <p:sldId id="282" r:id="rId33"/>
    <p:sldId id="285" r:id="rId34"/>
    <p:sldId id="301" r:id="rId35"/>
    <p:sldId id="286" r:id="rId36"/>
    <p:sldId id="287" r:id="rId37"/>
    <p:sldId id="288" r:id="rId3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71"/>
  </p:normalViewPr>
  <p:slideViewPr>
    <p:cSldViewPr snapToGrid="0" snapToObjects="1">
      <p:cViewPr>
        <p:scale>
          <a:sx n="88" d="100"/>
          <a:sy n="88" d="100"/>
        </p:scale>
        <p:origin x="94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ABEEE-A3CB-F347-BEB6-38C74DCF3D8C}" type="datetimeFigureOut">
              <a:rPr lang="it-IT" smtClean="0"/>
              <a:t>29/11/17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0D986-B2A1-A64B-9977-9039FFEAFB9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7356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7B10-31D1-6442-97D4-4332F3808FCD}" type="datetimeFigureOut">
              <a:rPr lang="it-IT" smtClean="0"/>
              <a:t>29/11/17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F37B30D-42BD-A84F-A69B-CA9705793807}" type="slidenum">
              <a:rPr lang="it-IT" smtClean="0"/>
              <a:t>‹n.›</a:t>
            </a:fld>
            <a:endParaRPr lang="it-IT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7B10-31D1-6442-97D4-4332F3808FCD}" type="datetimeFigureOut">
              <a:rPr lang="it-IT" smtClean="0"/>
              <a:t>29/11/17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B30D-42BD-A84F-A69B-CA9705793807}" type="slidenum">
              <a:rPr lang="it-IT" smtClean="0"/>
              <a:t>‹n.›</a:t>
            </a:fld>
            <a:endParaRPr lang="it-IT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7B10-31D1-6442-97D4-4332F3808FCD}" type="datetimeFigureOut">
              <a:rPr lang="it-IT" smtClean="0"/>
              <a:t>29/11/17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B30D-42BD-A84F-A69B-CA9705793807}" type="slidenum">
              <a:rPr lang="it-IT" smtClean="0"/>
              <a:t>‹n.›</a:t>
            </a:fld>
            <a:endParaRPr lang="it-IT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7B10-31D1-6442-97D4-4332F3808FCD}" type="datetimeFigureOut">
              <a:rPr lang="it-IT" smtClean="0"/>
              <a:t>29/11/17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B30D-42BD-A84F-A69B-CA9705793807}" type="slidenum">
              <a:rPr lang="it-IT" smtClean="0"/>
              <a:t>‹n.›</a:t>
            </a:fld>
            <a:endParaRPr lang="it-IT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8617B10-31D1-6442-97D4-4332F3808FCD}" type="datetimeFigureOut">
              <a:rPr lang="it-IT" smtClean="0"/>
              <a:t>29/11/17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F37B30D-42BD-A84F-A69B-CA9705793807}" type="slidenum">
              <a:rPr lang="it-IT" smtClean="0"/>
              <a:t>‹n.›</a:t>
            </a:fld>
            <a:endParaRPr lang="it-IT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7B10-31D1-6442-97D4-4332F3808FCD}" type="datetimeFigureOut">
              <a:rPr lang="it-IT" smtClean="0"/>
              <a:t>29/11/17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B30D-42BD-A84F-A69B-CA9705793807}" type="slidenum">
              <a:rPr lang="it-IT" smtClean="0"/>
              <a:t>‹n.›</a:t>
            </a:fld>
            <a:endParaRPr lang="it-IT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7B10-31D1-6442-97D4-4332F3808FCD}" type="datetimeFigureOut">
              <a:rPr lang="it-IT" smtClean="0"/>
              <a:t>29/11/17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B30D-42BD-A84F-A69B-CA9705793807}" type="slidenum">
              <a:rPr lang="it-IT" smtClean="0"/>
              <a:t>‹n.›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7B10-31D1-6442-97D4-4332F3808FCD}" type="datetimeFigureOut">
              <a:rPr lang="it-IT" smtClean="0"/>
              <a:t>29/11/17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B30D-42BD-A84F-A69B-CA9705793807}" type="slidenum">
              <a:rPr lang="it-IT" smtClean="0"/>
              <a:t>‹n.›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7B10-31D1-6442-97D4-4332F3808FCD}" type="datetimeFigureOut">
              <a:rPr lang="it-IT" smtClean="0"/>
              <a:t>29/11/17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B30D-42BD-A84F-A69B-CA9705793807}" type="slidenum">
              <a:rPr lang="it-IT" smtClean="0"/>
              <a:t>‹n.›</a:t>
            </a:fld>
            <a:endParaRPr lang="it-IT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7B10-31D1-6442-97D4-4332F3808FCD}" type="datetimeFigureOut">
              <a:rPr lang="it-IT" smtClean="0"/>
              <a:t>29/11/17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B30D-42BD-A84F-A69B-CA9705793807}" type="slidenum">
              <a:rPr lang="it-IT" smtClean="0"/>
              <a:t>‹n.›</a:t>
            </a:fld>
            <a:endParaRPr lang="it-IT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7B10-31D1-6442-97D4-4332F3808FCD}" type="datetimeFigureOut">
              <a:rPr lang="it-IT" smtClean="0"/>
              <a:t>29/11/17</a:t>
            </a:fld>
            <a:endParaRPr lang="it-I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B30D-42BD-A84F-A69B-CA9705793807}" type="slidenum">
              <a:rPr lang="it-IT" smtClean="0"/>
              <a:t>‹n.›</a:t>
            </a:fld>
            <a:endParaRPr lang="it-IT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8617B10-31D1-6442-97D4-4332F3808FCD}" type="datetimeFigureOut">
              <a:rPr lang="it-IT" smtClean="0"/>
              <a:t>29/11/17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F37B30D-42BD-A84F-A69B-CA970579380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511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4" Type="http://schemas.openxmlformats.org/officeDocument/2006/relationships/image" Target="../media/image240.png"/><Relationship Id="rId5" Type="http://schemas.openxmlformats.org/officeDocument/2006/relationships/image" Target="../media/image250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4.emf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4.emf"/><Relationship Id="rId5" Type="http://schemas.openxmlformats.org/officeDocument/2006/relationships/image" Target="../media/image20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25.emf"/><Relationship Id="rId6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39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4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4" Type="http://schemas.openxmlformats.org/officeDocument/2006/relationships/image" Target="../media/image430.png"/><Relationship Id="rId5" Type="http://schemas.openxmlformats.org/officeDocument/2006/relationships/image" Target="../media/image440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4" Type="http://schemas.openxmlformats.org/officeDocument/2006/relationships/image" Target="../media/image430.png"/><Relationship Id="rId5" Type="http://schemas.openxmlformats.org/officeDocument/2006/relationships/image" Target="../media/image440.png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4" Type="http://schemas.openxmlformats.org/officeDocument/2006/relationships/image" Target="../media/image430.png"/><Relationship Id="rId5" Type="http://schemas.openxmlformats.org/officeDocument/2006/relationships/image" Target="../media/image440.png"/><Relationship Id="rId6" Type="http://schemas.openxmlformats.org/officeDocument/2006/relationships/image" Target="../media/image460.pn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0.png"/><Relationship Id="rId5" Type="http://schemas.openxmlformats.org/officeDocument/2006/relationships/image" Target="../media/image440.png"/><Relationship Id="rId6" Type="http://schemas.openxmlformats.org/officeDocument/2006/relationships/image" Target="../media/image460.png"/><Relationship Id="rId7" Type="http://schemas.openxmlformats.org/officeDocument/2006/relationships/image" Target="../media/image48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50.png"/><Relationship Id="rId6" Type="http://schemas.openxmlformats.org/officeDocument/2006/relationships/image" Target="../media/image480.png"/><Relationship Id="rId7" Type="http://schemas.openxmlformats.org/officeDocument/2006/relationships/image" Target="../media/image49.png"/><Relationship Id="rId8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4" Type="http://schemas.openxmlformats.org/officeDocument/2006/relationships/image" Target="../media/image17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5" Type="http://schemas.openxmlformats.org/officeDocument/2006/relationships/image" Target="../media/image18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51560" y="1320799"/>
            <a:ext cx="9966960" cy="3147231"/>
          </a:xfrm>
        </p:spPr>
        <p:txBody>
          <a:bodyPr/>
          <a:lstStyle/>
          <a:p>
            <a:pPr algn="ctr"/>
            <a:r>
              <a:rPr lang="it-IT" sz="7200" dirty="0" err="1"/>
              <a:t>Binary</a:t>
            </a:r>
            <a:r>
              <a:rPr lang="it-IT" sz="7200" dirty="0"/>
              <a:t> </a:t>
            </a:r>
            <a:r>
              <a:rPr lang="it-IT" sz="7200" dirty="0" err="1"/>
              <a:t>pulsars</a:t>
            </a:r>
            <a:r>
              <a:rPr lang="it-IT" sz="7200" dirty="0"/>
              <a:t> </a:t>
            </a:r>
            <a:r>
              <a:rPr lang="it-IT" sz="7200" dirty="0" err="1"/>
              <a:t>as</a:t>
            </a:r>
            <a:r>
              <a:rPr lang="it-IT" sz="7200" dirty="0"/>
              <a:t> </a:t>
            </a:r>
            <a:r>
              <a:rPr lang="it-IT" sz="7200" dirty="0" err="1"/>
              <a:t>probes</a:t>
            </a:r>
            <a:r>
              <a:rPr lang="it-IT" sz="7200" dirty="0"/>
              <a:t> of a </a:t>
            </a:r>
            <a:r>
              <a:rPr lang="it-IT" sz="7200" dirty="0" err="1"/>
              <a:t>Galactic</a:t>
            </a:r>
            <a:r>
              <a:rPr lang="it-IT" sz="7200" dirty="0"/>
              <a:t> dark </a:t>
            </a:r>
            <a:r>
              <a:rPr lang="it-IT" sz="7200" dirty="0" err="1"/>
              <a:t>matter</a:t>
            </a:r>
            <a:r>
              <a:rPr lang="it-IT" sz="7200" dirty="0"/>
              <a:t> disk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27588" y="6038805"/>
            <a:ext cx="7891272" cy="70655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it-IT" sz="7200" dirty="0" smtClean="0"/>
              <a:t>Talk </a:t>
            </a:r>
            <a:r>
              <a:rPr lang="it-IT" sz="7200" dirty="0" err="1" smtClean="0"/>
              <a:t>based</a:t>
            </a:r>
            <a:r>
              <a:rPr lang="it-IT" sz="7200" dirty="0" smtClean="0"/>
              <a:t> on A.C, </a:t>
            </a:r>
            <a:r>
              <a:rPr lang="it-IT" sz="7200" dirty="0" err="1" smtClean="0"/>
              <a:t>Jesus</a:t>
            </a:r>
            <a:r>
              <a:rPr lang="it-IT" sz="7200" dirty="0" smtClean="0"/>
              <a:t> </a:t>
            </a:r>
            <a:r>
              <a:rPr lang="it-IT" sz="7200" dirty="0" err="1" smtClean="0"/>
              <a:t>Zavala</a:t>
            </a:r>
            <a:r>
              <a:rPr lang="it-IT" sz="7200" dirty="0" smtClean="0"/>
              <a:t>, Diego </a:t>
            </a:r>
            <a:r>
              <a:rPr lang="it-IT" sz="7200" dirty="0" err="1" smtClean="0"/>
              <a:t>Blas</a:t>
            </a:r>
            <a:r>
              <a:rPr lang="it-IT" sz="7200" dirty="0" smtClean="0"/>
              <a:t> “</a:t>
            </a:r>
            <a:r>
              <a:rPr lang="it-IT" sz="7200" dirty="0" err="1" smtClean="0"/>
              <a:t>Binary</a:t>
            </a:r>
            <a:r>
              <a:rPr lang="it-IT" sz="7200" dirty="0" smtClean="0"/>
              <a:t> </a:t>
            </a:r>
            <a:r>
              <a:rPr lang="it-IT" sz="7200" dirty="0" err="1" smtClean="0"/>
              <a:t>pulsars</a:t>
            </a:r>
            <a:r>
              <a:rPr lang="it-IT" sz="7200" dirty="0" smtClean="0"/>
              <a:t> </a:t>
            </a:r>
            <a:r>
              <a:rPr lang="it-IT" sz="7200" dirty="0" err="1" smtClean="0"/>
              <a:t>as</a:t>
            </a:r>
            <a:r>
              <a:rPr lang="it-IT" sz="7200" dirty="0" smtClean="0"/>
              <a:t> </a:t>
            </a:r>
            <a:r>
              <a:rPr lang="it-IT" sz="7200" dirty="0" err="1" smtClean="0"/>
              <a:t>probes</a:t>
            </a:r>
            <a:r>
              <a:rPr lang="it-IT" sz="7200" dirty="0" smtClean="0"/>
              <a:t> of a </a:t>
            </a:r>
            <a:r>
              <a:rPr lang="it-IT" sz="7200" dirty="0" err="1" smtClean="0"/>
              <a:t>Galactid</a:t>
            </a:r>
            <a:r>
              <a:rPr lang="it-IT" sz="7200" dirty="0" smtClean="0"/>
              <a:t> dark </a:t>
            </a:r>
            <a:r>
              <a:rPr lang="it-IT" sz="7200" dirty="0" err="1" smtClean="0"/>
              <a:t>matter</a:t>
            </a:r>
            <a:r>
              <a:rPr lang="it-IT" sz="7200" dirty="0" smtClean="0"/>
              <a:t> disk” (</a:t>
            </a:r>
            <a:r>
              <a:rPr lang="it-IT" sz="7200" dirty="0" err="1" smtClean="0">
                <a:solidFill>
                  <a:srgbClr val="FF0000"/>
                </a:solidFill>
              </a:rPr>
              <a:t>Phys.Dark</a:t>
            </a:r>
            <a:r>
              <a:rPr lang="it-IT" sz="7200" dirty="0" smtClean="0">
                <a:solidFill>
                  <a:srgbClr val="FF0000"/>
                </a:solidFill>
              </a:rPr>
              <a:t> </a:t>
            </a:r>
            <a:r>
              <a:rPr lang="it-IT" sz="7200" dirty="0" err="1" smtClean="0">
                <a:solidFill>
                  <a:srgbClr val="FF0000"/>
                </a:solidFill>
              </a:rPr>
              <a:t>Univ</a:t>
            </a:r>
            <a:r>
              <a:rPr lang="it-IT" sz="7200" dirty="0" smtClean="0">
                <a:solidFill>
                  <a:srgbClr val="FF0000"/>
                </a:solidFill>
              </a:rPr>
              <a:t>. 19(2018) 1-11</a:t>
            </a:r>
            <a:r>
              <a:rPr lang="it-IT" sz="7200" dirty="0" smtClean="0"/>
              <a:t>)</a:t>
            </a:r>
            <a:r>
              <a:rPr lang="is-IS" sz="7200" b="1" dirty="0" smtClean="0"/>
              <a:t> </a:t>
            </a:r>
            <a:endParaRPr lang="is-IS" sz="7200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3" y="4741988"/>
            <a:ext cx="1701800" cy="10668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444" y="4511970"/>
            <a:ext cx="2714029" cy="152683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866" y="4970588"/>
            <a:ext cx="4445000" cy="8382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369656" y="215844"/>
            <a:ext cx="5874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/>
              <a:t>Andrea Caputo</a:t>
            </a:r>
            <a:endParaRPr lang="it-IT" sz="2400" dirty="0"/>
          </a:p>
          <a:p>
            <a:pPr algn="ctr"/>
            <a:r>
              <a:rPr lang="it-IT" sz="2400" dirty="0" smtClean="0"/>
              <a:t>    </a:t>
            </a:r>
            <a:r>
              <a:rPr lang="it-IT" sz="2400" dirty="0" err="1" smtClean="0"/>
              <a:t>University</a:t>
            </a:r>
            <a:r>
              <a:rPr lang="it-IT" sz="2400" dirty="0" smtClean="0"/>
              <a:t> of Cagliari, </a:t>
            </a:r>
            <a:r>
              <a:rPr lang="it-IT" sz="2400" dirty="0" err="1" smtClean="0"/>
              <a:t>November</a:t>
            </a:r>
            <a:r>
              <a:rPr lang="it-IT" sz="2400" dirty="0" smtClean="0"/>
              <a:t> 2017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0008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848" y="-87086"/>
            <a:ext cx="10058400" cy="1253604"/>
          </a:xfrm>
        </p:spPr>
        <p:txBody>
          <a:bodyPr/>
          <a:lstStyle/>
          <a:p>
            <a:pPr algn="ctr"/>
            <a:r>
              <a:rPr lang="it-IT" dirty="0" err="1" smtClean="0"/>
              <a:t>Binary</a:t>
            </a:r>
            <a:r>
              <a:rPr lang="it-IT" dirty="0" smtClean="0"/>
              <a:t> pulsar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904383" y="1009298"/>
            <a:ext cx="4717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it-IT" sz="2400" dirty="0" err="1" smtClean="0"/>
              <a:t>Pulsars</a:t>
            </a:r>
            <a:r>
              <a:rPr lang="it-IT" sz="2400" dirty="0" smtClean="0"/>
              <a:t> are </a:t>
            </a:r>
            <a:r>
              <a:rPr lang="it-IT" sz="2400" dirty="0" err="1" smtClean="0">
                <a:solidFill>
                  <a:srgbClr val="FF0000"/>
                </a:solidFill>
              </a:rPr>
              <a:t>neutron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stars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smtClean="0"/>
              <a:t>with strong, </a:t>
            </a:r>
            <a:r>
              <a:rPr lang="it-IT" sz="2400" dirty="0" err="1" smtClean="0"/>
              <a:t>anisotropic</a:t>
            </a:r>
            <a:r>
              <a:rPr lang="it-IT" sz="2400" dirty="0" smtClean="0"/>
              <a:t> </a:t>
            </a:r>
            <a:r>
              <a:rPr lang="it-IT" sz="2400" dirty="0" err="1" smtClean="0"/>
              <a:t>electromagnetic</a:t>
            </a:r>
            <a:r>
              <a:rPr lang="it-IT" sz="2400" dirty="0" smtClean="0"/>
              <a:t> </a:t>
            </a:r>
            <a:r>
              <a:rPr lang="it-IT" sz="2400" dirty="0" err="1" smtClean="0"/>
              <a:t>emission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904383" y="2304282"/>
            <a:ext cx="2579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it-IT" sz="2400" dirty="0" err="1" smtClean="0"/>
              <a:t>Cosmic</a:t>
            </a:r>
            <a:r>
              <a:rPr lang="it-IT" sz="2400" dirty="0" smtClean="0"/>
              <a:t> clocks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904383" y="2891486"/>
            <a:ext cx="49828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it-IT" sz="2400" dirty="0" err="1" smtClean="0"/>
              <a:t>Keplerian</a:t>
            </a:r>
            <a:r>
              <a:rPr lang="it-IT" sz="2400" dirty="0" smtClean="0"/>
              <a:t> </a:t>
            </a:r>
            <a:r>
              <a:rPr lang="it-IT" sz="2400" dirty="0" err="1" smtClean="0"/>
              <a:t>orbital</a:t>
            </a:r>
            <a:r>
              <a:rPr lang="it-IT" sz="2400" dirty="0" smtClean="0"/>
              <a:t> </a:t>
            </a:r>
            <a:r>
              <a:rPr lang="it-IT" sz="2400" dirty="0" err="1" smtClean="0"/>
              <a:t>parameters</a:t>
            </a:r>
            <a:r>
              <a:rPr lang="it-IT" sz="2400" dirty="0" smtClean="0"/>
              <a:t> </a:t>
            </a:r>
            <a:r>
              <a:rPr lang="it-IT" sz="2400" dirty="0" err="1" smtClean="0"/>
              <a:t>derived</a:t>
            </a:r>
            <a:r>
              <a:rPr lang="it-IT" sz="2400" dirty="0" smtClean="0"/>
              <a:t> from pulsar timing are </a:t>
            </a:r>
            <a:r>
              <a:rPr lang="it-IT" sz="2400" dirty="0" smtClean="0">
                <a:solidFill>
                  <a:srgbClr val="FF0000"/>
                </a:solidFill>
              </a:rPr>
              <a:t>1000 </a:t>
            </a:r>
            <a:r>
              <a:rPr lang="it-IT" sz="2400" dirty="0" err="1" smtClean="0">
                <a:solidFill>
                  <a:srgbClr val="FF0000"/>
                </a:solidFill>
              </a:rPr>
              <a:t>times</a:t>
            </a:r>
            <a:r>
              <a:rPr lang="it-IT" sz="2400" dirty="0" smtClean="0">
                <a:solidFill>
                  <a:srgbClr val="FF0000"/>
                </a:solidFill>
              </a:rPr>
              <a:t> more precise </a:t>
            </a:r>
            <a:r>
              <a:rPr lang="it-IT" sz="2400" dirty="0" err="1" smtClean="0"/>
              <a:t>than</a:t>
            </a:r>
            <a:r>
              <a:rPr lang="it-IT" sz="2400" dirty="0" smtClean="0"/>
              <a:t> </a:t>
            </a:r>
            <a:r>
              <a:rPr lang="it-IT" sz="2400" dirty="0" err="1" smtClean="0"/>
              <a:t>derived</a:t>
            </a:r>
            <a:r>
              <a:rPr lang="it-IT" sz="2400" dirty="0" smtClean="0"/>
              <a:t> from Doppler </a:t>
            </a:r>
            <a:r>
              <a:rPr lang="it-IT" sz="2400" dirty="0" err="1" smtClean="0"/>
              <a:t>measurements</a:t>
            </a:r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5489240" y="4967619"/>
                <a:ext cx="685137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it-IT" sz="2400" dirty="0" smtClean="0">
                    <a:solidFill>
                      <a:srgbClr val="FF0000"/>
                    </a:solidFill>
                  </a:rPr>
                  <a:t>Relativistic </a:t>
                </a:r>
                <a:r>
                  <a:rPr lang="it-IT" sz="2400" dirty="0" err="1" smtClean="0">
                    <a:solidFill>
                      <a:srgbClr val="FF0000"/>
                    </a:solidFill>
                  </a:rPr>
                  <a:t>effects</a:t>
                </a:r>
                <a:r>
                  <a:rPr lang="it-IT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  <m:r>
                      <a:rPr lang="es-E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 </m:t>
                    </m:r>
                  </m:oMath>
                </a14:m>
                <a:r>
                  <a:rPr lang="it-IT" sz="2400" dirty="0" err="1" smtClean="0"/>
                  <a:t>advance</a:t>
                </a:r>
                <a:r>
                  <a:rPr lang="it-IT" sz="2400" dirty="0" smtClean="0"/>
                  <a:t> of </a:t>
                </a:r>
                <a:r>
                  <a:rPr lang="it-IT" sz="2400" dirty="0" err="1" smtClean="0"/>
                  <a:t>periastron</a:t>
                </a:r>
                <a:endParaRPr lang="it-IT" sz="2400" dirty="0" smtClean="0"/>
              </a:p>
              <a:p>
                <a:r>
                  <a:rPr lang="it-IT" sz="2400" dirty="0"/>
                  <a:t> </a:t>
                </a:r>
                <a:r>
                  <a:rPr lang="it-IT" sz="2400" dirty="0" smtClean="0"/>
                  <a:t>                                            Einstein delay</a:t>
                </a:r>
              </a:p>
              <a:p>
                <a:r>
                  <a:rPr lang="it-IT" sz="2400" dirty="0"/>
                  <a:t> </a:t>
                </a:r>
                <a:r>
                  <a:rPr lang="it-IT" sz="2400" dirty="0" smtClean="0"/>
                  <a:t>                                            GW </a:t>
                </a:r>
                <a:r>
                  <a:rPr lang="it-IT" sz="2400" dirty="0" err="1" smtClean="0"/>
                  <a:t>emission</a:t>
                </a:r>
                <a:r>
                  <a:rPr lang="it-IT" sz="2400" dirty="0" smtClean="0"/>
                  <a:t> </a:t>
                </a:r>
                <a:endParaRPr lang="it-IT" sz="2400" dirty="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240" y="4967619"/>
                <a:ext cx="6851374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1157" t="-39594" b="-101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0" y="1492877"/>
            <a:ext cx="5761692" cy="2971940"/>
          </a:xfrm>
        </p:spPr>
      </p:pic>
      <p:sp>
        <p:nvSpPr>
          <p:cNvPr id="10" name="CasellaDiTesto 9"/>
          <p:cNvSpPr txBox="1"/>
          <p:nvPr/>
        </p:nvSpPr>
        <p:spPr>
          <a:xfrm>
            <a:off x="524958" y="2095036"/>
            <a:ext cx="3709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 flipH="1">
            <a:off x="0" y="5950998"/>
            <a:ext cx="7526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D. </a:t>
            </a:r>
            <a:r>
              <a:rPr lang="it-IT" dirty="0" err="1">
                <a:solidFill>
                  <a:srgbClr val="FF0000"/>
                </a:solidFill>
              </a:rPr>
              <a:t>R</a:t>
            </a:r>
            <a:r>
              <a:rPr lang="it-IT" dirty="0">
                <a:solidFill>
                  <a:srgbClr val="FF0000"/>
                </a:solidFill>
              </a:rPr>
              <a:t>. </a:t>
            </a:r>
            <a:r>
              <a:rPr lang="it-IT" dirty="0" err="1">
                <a:solidFill>
                  <a:srgbClr val="FF0000"/>
                </a:solidFill>
              </a:rPr>
              <a:t>Lorimer</a:t>
            </a:r>
            <a:r>
              <a:rPr lang="it-IT" dirty="0">
                <a:solidFill>
                  <a:srgbClr val="FF0000"/>
                </a:solidFill>
              </a:rPr>
              <a:t> and M. Kramer, </a:t>
            </a:r>
            <a:r>
              <a:rPr lang="it-IT" dirty="0" err="1">
                <a:solidFill>
                  <a:srgbClr val="FF0000"/>
                </a:solidFill>
              </a:rPr>
              <a:t>Handbook</a:t>
            </a:r>
            <a:r>
              <a:rPr lang="it-IT" dirty="0">
                <a:solidFill>
                  <a:srgbClr val="FF0000"/>
                </a:solidFill>
              </a:rPr>
              <a:t> of Pulsar </a:t>
            </a:r>
            <a:r>
              <a:rPr lang="it-IT" dirty="0" err="1">
                <a:solidFill>
                  <a:srgbClr val="FF0000"/>
                </a:solidFill>
              </a:rPr>
              <a:t>Astronomy</a:t>
            </a:r>
            <a:r>
              <a:rPr lang="it-IT" dirty="0">
                <a:solidFill>
                  <a:srgbClr val="FF0000"/>
                </a:solidFill>
              </a:rPr>
              <a:t>, by D. </a:t>
            </a:r>
            <a:r>
              <a:rPr lang="it-IT" dirty="0" err="1">
                <a:solidFill>
                  <a:srgbClr val="FF0000"/>
                </a:solidFill>
              </a:rPr>
              <a:t>R</a:t>
            </a:r>
            <a:r>
              <a:rPr lang="it-IT" dirty="0">
                <a:solidFill>
                  <a:srgbClr val="FF0000"/>
                </a:solidFill>
              </a:rPr>
              <a:t>. </a:t>
            </a:r>
            <a:r>
              <a:rPr lang="it-IT" dirty="0" err="1">
                <a:solidFill>
                  <a:srgbClr val="FF0000"/>
                </a:solidFill>
              </a:rPr>
              <a:t>Lorimer</a:t>
            </a:r>
            <a:r>
              <a:rPr lang="it-IT" dirty="0">
                <a:solidFill>
                  <a:srgbClr val="FF0000"/>
                </a:solidFill>
              </a:rPr>
              <a:t> , M. Kramer, Cambridge, UK: Cambridge </a:t>
            </a:r>
            <a:r>
              <a:rPr lang="it-IT" dirty="0" err="1">
                <a:solidFill>
                  <a:srgbClr val="FF0000"/>
                </a:solidFill>
              </a:rPr>
              <a:t>University</a:t>
            </a:r>
            <a:r>
              <a:rPr lang="it-IT" dirty="0">
                <a:solidFill>
                  <a:srgbClr val="FF0000"/>
                </a:solidFill>
              </a:rPr>
              <a:t> Press, 2012 (2012</a:t>
            </a:r>
            <a:r>
              <a:rPr lang="it-IT" dirty="0" smtClean="0">
                <a:solidFill>
                  <a:srgbClr val="FF0000"/>
                </a:solidFill>
              </a:rPr>
              <a:t>)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7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9361" y="2498963"/>
            <a:ext cx="10058400" cy="1609344"/>
          </a:xfrm>
        </p:spPr>
        <p:txBody>
          <a:bodyPr>
            <a:noAutofit/>
          </a:bodyPr>
          <a:lstStyle/>
          <a:p>
            <a:pPr algn="ctr"/>
            <a:r>
              <a:rPr lang="it-IT" sz="6600" dirty="0" err="1" smtClean="0"/>
              <a:t>Results</a:t>
            </a:r>
            <a:r>
              <a:rPr lang="it-IT" sz="6600" dirty="0" smtClean="0"/>
              <a:t> in a standard dm scenario</a:t>
            </a:r>
            <a:endParaRPr lang="it-IT" sz="6600" dirty="0"/>
          </a:p>
        </p:txBody>
      </p:sp>
    </p:spTree>
    <p:extLst>
      <p:ext uri="{BB962C8B-B14F-4D97-AF65-F5344CB8AC3E}">
        <p14:creationId xmlns:p14="http://schemas.microsoft.com/office/powerpoint/2010/main" val="12644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0908" y="-962466"/>
            <a:ext cx="4846211" cy="677114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4859988"/>
            <a:ext cx="5297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 </a:t>
            </a:r>
            <a:r>
              <a:rPr lang="it-IT" dirty="0" smtClean="0">
                <a:solidFill>
                  <a:srgbClr val="FF0000"/>
                </a:solidFill>
              </a:rPr>
              <a:t>Pani, Paolo </a:t>
            </a:r>
            <a:r>
              <a:rPr lang="it-IT" dirty="0" err="1" smtClean="0">
                <a:solidFill>
                  <a:srgbClr val="FF0000"/>
                </a:solidFill>
              </a:rPr>
              <a:t>Phys.Rev</a:t>
            </a:r>
            <a:r>
              <a:rPr lang="it-IT" dirty="0">
                <a:solidFill>
                  <a:srgbClr val="FF0000"/>
                </a:solidFill>
              </a:rPr>
              <a:t>. D92 (2015) no.12, 123530 arXiv:1512.01236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6917636" y="669235"/>
                <a:ext cx="12982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𝜎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𝐾𝑚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/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𝑠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636" y="669235"/>
                <a:ext cx="129824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817" r="-7512" b="-3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ccia destra 6"/>
          <p:cNvSpPr/>
          <p:nvPr/>
        </p:nvSpPr>
        <p:spPr>
          <a:xfrm>
            <a:off x="8533927" y="726277"/>
            <a:ext cx="742122" cy="312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9435548" y="466923"/>
            <a:ext cx="2160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DM </a:t>
            </a:r>
            <a:r>
              <a:rPr lang="it-IT" sz="2400" dirty="0" err="1" smtClean="0"/>
              <a:t>velocity</a:t>
            </a:r>
            <a:r>
              <a:rPr lang="it-IT" sz="2400" dirty="0" smtClean="0"/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dispersion</a:t>
            </a:r>
            <a:endParaRPr lang="it-IT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7936740" y="2134613"/>
                <a:ext cx="2678618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sz="240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s-ES" sz="24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𝐵</m:t>
                          </m:r>
                        </m:sub>
                        <m:sup>
                          <m:r>
                            <a:rPr lang="es-ES" sz="2400" b="0" i="1" smtClean="0">
                              <a:latin typeface="Cambria Math" charset="0"/>
                            </a:rPr>
                            <m:t>𝐷𝑀</m:t>
                          </m:r>
                        </m:sup>
                      </m:sSubSup>
                      <m:r>
                        <a:rPr lang="en-US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−2.9∙</m:t>
                      </m:r>
                      <m:sSup>
                        <m:sSupPr>
                          <m:ctrlP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10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−18</m:t>
                          </m:r>
                        </m:sup>
                      </m:sSup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740" y="2134613"/>
                <a:ext cx="2678618" cy="381258"/>
              </a:xfrm>
              <a:prstGeom prst="rect">
                <a:avLst/>
              </a:prstGeom>
              <a:blipFill rotWithShape="0">
                <a:blip r:embed="rId4"/>
                <a:stretch>
                  <a:fillRect l="-2050" t="-12698" r="-683" b="-158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rnice 9"/>
          <p:cNvSpPr/>
          <p:nvPr/>
        </p:nvSpPr>
        <p:spPr>
          <a:xfrm>
            <a:off x="7566756" y="1855304"/>
            <a:ext cx="3300027" cy="99391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6917636" y="3406601"/>
                <a:ext cx="1916422" cy="846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s-ES" sz="2400" b="0" i="1" smtClean="0">
                          <a:latin typeface="Cambria Math" charset="0"/>
                        </a:rPr>
                        <m:t>=1.3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⨀</m:t>
                          </m:r>
                        </m:sub>
                      </m:sSub>
                    </m:oMath>
                  </m:oMathPara>
                </a14:m>
                <a:endParaRPr lang="es-E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s-ES" sz="2400" b="0" i="1" smtClean="0">
                          <a:latin typeface="Cambria Math" charset="0"/>
                        </a:rPr>
                        <m:t>=0.3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⨀</m:t>
                          </m:r>
                        </m:sub>
                      </m:sSub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636" y="3406601"/>
                <a:ext cx="1916422" cy="846642"/>
              </a:xfrm>
              <a:prstGeom prst="rect">
                <a:avLst/>
              </a:prstGeom>
              <a:blipFill rotWithShape="0">
                <a:blip r:embed="rId5"/>
                <a:stretch>
                  <a:fillRect b="-35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/>
              <p:cNvSpPr txBox="1"/>
              <p:nvPr/>
            </p:nvSpPr>
            <p:spPr>
              <a:xfrm>
                <a:off x="9276049" y="3348694"/>
                <a:ext cx="2199641" cy="1155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𝑏</m:t>
                          </m:r>
                        </m:sub>
                      </m:sSub>
                      <m:r>
                        <a:rPr lang="es-ES" sz="2400" b="0" i="1" smtClean="0">
                          <a:latin typeface="Cambria Math" charset="0"/>
                        </a:rPr>
                        <m:t>=100</m:t>
                      </m:r>
                      <m:r>
                        <a:rPr lang="es-ES" sz="2400" b="0" i="1" smtClean="0">
                          <a:latin typeface="Cambria Math" charset="0"/>
                        </a:rPr>
                        <m:t>𝑑𝑎𝑦𝑠</m:t>
                      </m:r>
                    </m:oMath>
                  </m:oMathPara>
                </a14:m>
                <a:endParaRPr lang="es-E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𝐷𝑀</m:t>
                          </m:r>
                        </m:sub>
                      </m:sSub>
                      <m:r>
                        <a:rPr lang="es-E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0.3</m:t>
                      </m:r>
                      <m:f>
                        <m:fPr>
                          <m:ctrlPr>
                            <a:rPr lang="bg-BG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𝐺𝑒𝑉</m:t>
                          </m:r>
                        </m:num>
                        <m:den>
                          <m:sSup>
                            <m:sSupPr>
                              <m:ctrlPr>
                                <a:rPr lang="bg-BG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049" y="3348694"/>
                <a:ext cx="2199641" cy="115570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/>
          <p:cNvSpPr txBox="1"/>
          <p:nvPr/>
        </p:nvSpPr>
        <p:spPr>
          <a:xfrm>
            <a:off x="554742" y="5660788"/>
            <a:ext cx="4032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The </a:t>
            </a:r>
            <a:r>
              <a:rPr lang="it-IT" sz="2400" dirty="0" err="1" smtClean="0"/>
              <a:t>signal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too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weak</a:t>
            </a:r>
            <a:r>
              <a:rPr lang="it-IT" sz="2400" dirty="0" err="1" smtClean="0"/>
              <a:t>!but</a:t>
            </a:r>
            <a:r>
              <a:rPr lang="it-IT" sz="2400" dirty="0" smtClean="0"/>
              <a:t>..</a:t>
            </a:r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6908638" y="4345743"/>
                <a:ext cx="2526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𝜎</m:t>
                      </m:r>
                      <m:r>
                        <a:rPr lang="en-US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~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𝑤</m:t>
                          </m:r>
                        </m:sub>
                      </m:sSub>
                      <m:r>
                        <a:rPr lang="en-US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~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100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𝐾𝑚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/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𝑠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638" y="4345743"/>
                <a:ext cx="2526910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/>
              <p:cNvSpPr txBox="1"/>
              <p:nvPr/>
            </p:nvSpPr>
            <p:spPr>
              <a:xfrm>
                <a:off x="5170111" y="5612428"/>
                <a:ext cx="64255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 smtClean="0"/>
                  <a:t>Interesting </a:t>
                </a:r>
                <a:r>
                  <a:rPr lang="it-IT" sz="2400" dirty="0" err="1" smtClean="0"/>
                  <a:t>dependence</a:t>
                </a:r>
                <a:r>
                  <a:rPr lang="it-IT" sz="2400" dirty="0" smtClean="0"/>
                  <a:t> on </a:t>
                </a:r>
                <a14:m>
                  <m:oMath xmlns:m="http://schemas.openxmlformats.org/officeDocument/2006/math">
                    <m:r>
                      <a:rPr lang="it-IT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es-E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𝜚</m:t>
                        </m:r>
                      </m:e>
                      <m:sub>
                        <m:r>
                          <a:rPr lang="es-E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𝐷𝑀</m:t>
                        </m:r>
                      </m:sub>
                    </m:sSub>
                    <m:r>
                      <a:rPr lang="es-E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s-E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𝑎𝑛𝑑</m:t>
                    </m:r>
                    <m:r>
                      <a:rPr lang="es-E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</m:e>
                      <m:sub>
                        <m:r>
                          <a:rPr lang="es-E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𝑤𝑖𝑛𝑑</m:t>
                        </m:r>
                      </m:sub>
                    </m:sSub>
                  </m:oMath>
                </a14:m>
                <a:r>
                  <a:rPr lang="it-IT" sz="2400" dirty="0" smtClean="0"/>
                  <a:t>!</a:t>
                </a:r>
                <a:endParaRPr lang="it-IT" sz="2400" dirty="0"/>
              </a:p>
            </p:txBody>
          </p:sp>
        </mc:Choice>
        <mc:Fallback xmlns="">
          <p:sp>
            <p:nvSpPr>
              <p:cNvPr id="15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111" y="5612428"/>
                <a:ext cx="6425542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423" t="-104000" r="-569" b="-134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ccia destra 15"/>
          <p:cNvSpPr/>
          <p:nvPr/>
        </p:nvSpPr>
        <p:spPr>
          <a:xfrm>
            <a:off x="4587513" y="5790857"/>
            <a:ext cx="461565" cy="201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4585046" y="266868"/>
                <a:ext cx="1170129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𝐷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~</m:t>
                      </m:r>
                      <m:r>
                        <a:rPr lang="es-ES" sz="20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5</m:t>
                      </m:r>
                      <m:r>
                        <a:rPr lang="es-ES" sz="20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𝑘𝑝𝑐</m:t>
                      </m:r>
                    </m:oMath>
                  </m:oMathPara>
                </a14:m>
                <a:endParaRPr lang="it-IT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046" y="266868"/>
                <a:ext cx="1170129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ttore 1 16"/>
          <p:cNvCxnSpPr/>
          <p:nvPr/>
        </p:nvCxnSpPr>
        <p:spPr>
          <a:xfrm flipV="1">
            <a:off x="4643837" y="651785"/>
            <a:ext cx="1052546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15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9118" y="2485710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it-IT" sz="6600" dirty="0" smtClean="0"/>
              <a:t>DARK DISK Scenario</a:t>
            </a:r>
            <a:endParaRPr lang="it-IT" sz="6600" dirty="0"/>
          </a:p>
        </p:txBody>
      </p:sp>
    </p:spTree>
    <p:extLst>
      <p:ext uri="{BB962C8B-B14F-4D97-AF65-F5344CB8AC3E}">
        <p14:creationId xmlns:p14="http://schemas.microsoft.com/office/powerpoint/2010/main" val="3619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033" y="1035602"/>
            <a:ext cx="4330700" cy="3810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539560" y="-35182"/>
            <a:ext cx="4757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More </a:t>
            </a:r>
            <a:r>
              <a:rPr lang="it-IT" sz="2400" dirty="0" err="1" smtClean="0"/>
              <a:t>complex</a:t>
            </a:r>
            <a:r>
              <a:rPr lang="it-IT" sz="2400" dirty="0" smtClean="0"/>
              <a:t> DM can generate a </a:t>
            </a:r>
            <a:r>
              <a:rPr lang="it-IT" sz="2400" dirty="0" smtClean="0">
                <a:solidFill>
                  <a:srgbClr val="FF0000"/>
                </a:solidFill>
              </a:rPr>
              <a:t>dark disk</a:t>
            </a:r>
            <a:r>
              <a:rPr lang="it-IT" sz="2400" dirty="0" smtClean="0"/>
              <a:t>, </a:t>
            </a:r>
            <a:r>
              <a:rPr lang="it-IT" sz="2400" dirty="0" err="1" smtClean="0"/>
              <a:t>corotating</a:t>
            </a:r>
            <a:r>
              <a:rPr lang="it-IT" sz="2400" dirty="0" smtClean="0"/>
              <a:t> with the </a:t>
            </a:r>
            <a:r>
              <a:rPr lang="it-IT" sz="2400" dirty="0" err="1" smtClean="0"/>
              <a:t>baryonic</a:t>
            </a:r>
            <a:r>
              <a:rPr lang="it-IT" sz="2400" dirty="0" smtClean="0"/>
              <a:t> </a:t>
            </a:r>
            <a:r>
              <a:rPr lang="it-IT" sz="2400" dirty="0" err="1" smtClean="0"/>
              <a:t>one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30369"/>
            <a:ext cx="5171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J. Fan, A. Katz, L. Randall, and M. Reece, Phys. Dark Univ. 2, 139 (2013), arXiv:1303.1521</a:t>
            </a:r>
            <a:endParaRPr lang="it-IT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5923932" y="1769645"/>
                <a:ext cx="48918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s-ES" sz="2800" b="0" i="1" smtClean="0">
                            <a:latin typeface="Cambria Math" charset="0"/>
                          </a:rPr>
                          <m:t>𝑈</m:t>
                        </m:r>
                        <m:r>
                          <a:rPr lang="es-ES" sz="2800" b="0" i="1" smtClean="0">
                            <a:latin typeface="Cambria Math" charset="0"/>
                          </a:rPr>
                          <m:t>(1)</m:t>
                        </m:r>
                      </m:e>
                      <m:sub>
                        <m:r>
                          <a:rPr lang="es-ES" sz="2800" b="0" i="1" smtClean="0">
                            <a:latin typeface="Cambria Math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it-IT" sz="2800" dirty="0" smtClean="0"/>
                  <a:t>, </a:t>
                </a:r>
                <a:r>
                  <a:rPr lang="it-IT" sz="2400" dirty="0" err="1" smtClean="0"/>
                  <a:t>two</a:t>
                </a:r>
                <a:r>
                  <a:rPr lang="it-IT" sz="2400" dirty="0" smtClean="0"/>
                  <a:t> </a:t>
                </a:r>
                <a:r>
                  <a:rPr lang="it-IT" sz="2400" dirty="0" err="1" smtClean="0"/>
                  <a:t>charges</a:t>
                </a:r>
                <a:r>
                  <a:rPr lang="it-IT" sz="2400" dirty="0" smtClean="0"/>
                  <a:t> DM </a:t>
                </a:r>
                <a:r>
                  <a:rPr lang="it-IT" sz="2400" dirty="0" err="1" smtClean="0"/>
                  <a:t>particles</a:t>
                </a:r>
                <a:endParaRPr lang="it-IT" sz="2400" dirty="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932" y="1769645"/>
                <a:ext cx="4891852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2791" r="-1247" b="-302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4191182" y="5256464"/>
                <a:ext cx="3465500" cy="1231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𝜚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𝐷𝑀</m:t>
                          </m:r>
                        </m:sub>
                      </m:sSub>
                      <m:r>
                        <a:rPr lang="en-US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3−12 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𝐺𝑒𝑉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𝑐𝑚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s-ES" sz="2400" b="0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𝜎</m:t>
                      </m:r>
                      <m:r>
                        <a:rPr lang="es-ES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≈2−9 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𝐾𝑚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/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𝑠</m:t>
                      </m:r>
                    </m:oMath>
                  </m:oMathPara>
                </a14:m>
                <a:endParaRPr lang="es-ES" sz="2400" b="0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𝑤𝑖𝑛𝑑</m:t>
                          </m:r>
                        </m:sub>
                      </m:sSub>
                      <m:r>
                        <a:rPr lang="en-US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0 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𝐾𝑚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/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𝑠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182" y="5256464"/>
                <a:ext cx="3465500" cy="1231940"/>
              </a:xfrm>
              <a:prstGeom prst="rect">
                <a:avLst/>
              </a:prstGeom>
              <a:blipFill rotWithShape="0">
                <a:blip r:embed="rId4"/>
                <a:stretch>
                  <a:fillRect t="-38119" b="-4653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ccia destra 8"/>
          <p:cNvSpPr/>
          <p:nvPr/>
        </p:nvSpPr>
        <p:spPr>
          <a:xfrm>
            <a:off x="7664404" y="5663209"/>
            <a:ext cx="808383" cy="38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8869169" y="5602926"/>
            <a:ext cx="3167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Signal</a:t>
            </a:r>
            <a:r>
              <a:rPr lang="it-IT" sz="2400" dirty="0" smtClean="0"/>
              <a:t> </a:t>
            </a:r>
            <a:r>
              <a:rPr lang="it-IT" sz="2400" dirty="0" err="1" smtClean="0"/>
              <a:t>enhancement</a:t>
            </a:r>
            <a:r>
              <a:rPr lang="it-IT" sz="2400" dirty="0" smtClean="0"/>
              <a:t>!</a:t>
            </a:r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6129252" y="3156354"/>
                <a:ext cx="5136086" cy="889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𝜚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𝑅</m:t>
                          </m:r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e>
                      </m:d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𝑑𝑖𝑠𝑘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𝐷𝑀</m:t>
                              </m:r>
                            </m:sub>
                            <m:sup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𝑔𝑎𝑙</m:t>
                              </m:r>
                            </m:sup>
                          </m:sSubSup>
                        </m:num>
                        <m:den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8</m:t>
                          </m:r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bg-BG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bg-BG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𝑅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bg-BG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𝑠𝑒𝑐h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𝑧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/2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</m:sub>
                      </m:sSub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252" y="3156354"/>
                <a:ext cx="5136086" cy="88966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/>
              <p:cNvSpPr txBox="1"/>
              <p:nvPr/>
            </p:nvSpPr>
            <p:spPr>
              <a:xfrm>
                <a:off x="6129252" y="4178403"/>
                <a:ext cx="2739917" cy="476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𝑧</m:t>
                          </m:r>
                        </m:sub>
                        <m:sup>
                          <m:r>
                            <a:rPr lang="es-ES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s-ES" sz="2400" b="0" i="1" smtClean="0">
                          <a:latin typeface="Cambria Math" charset="0"/>
                        </a:rPr>
                        <m:t>=8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𝜋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𝐺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𝜚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𝐷𝐷𝐷𝑀</m:t>
                          </m:r>
                        </m:sup>
                      </m:sSubSup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</m:sub>
                        <m:sup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252" y="4178403"/>
                <a:ext cx="2739917" cy="4762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/>
          <p:cNvSpPr txBox="1"/>
          <p:nvPr/>
        </p:nvSpPr>
        <p:spPr>
          <a:xfrm>
            <a:off x="223804" y="5562021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Stellar </a:t>
            </a:r>
            <a:r>
              <a:rPr lang="it-IT" sz="2400" dirty="0" err="1" smtClean="0"/>
              <a:t>kinematics</a:t>
            </a:r>
            <a:endParaRPr lang="it-IT" sz="2400" dirty="0"/>
          </a:p>
        </p:txBody>
      </p:sp>
      <p:sp>
        <p:nvSpPr>
          <p:cNvPr id="13" name="Freccia destra 12"/>
          <p:cNvSpPr/>
          <p:nvPr/>
        </p:nvSpPr>
        <p:spPr>
          <a:xfrm>
            <a:off x="3129165" y="5639373"/>
            <a:ext cx="665635" cy="38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363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-257489"/>
            <a:ext cx="10058400" cy="1609344"/>
          </a:xfrm>
        </p:spPr>
        <p:txBody>
          <a:bodyPr/>
          <a:lstStyle/>
          <a:p>
            <a:pPr algn="ctr"/>
            <a:r>
              <a:rPr lang="it-IT" dirty="0" err="1" smtClean="0"/>
              <a:t>Numerical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524934" y="867302"/>
                <a:ext cx="51618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 smtClean="0"/>
                  <a:t>Important </a:t>
                </a:r>
                <a:r>
                  <a:rPr lang="it-IT" sz="2400" dirty="0" err="1" smtClean="0"/>
                  <a:t>dependence</a:t>
                </a:r>
                <a:r>
                  <a:rPr lang="it-IT" sz="2400" dirty="0" smtClean="0"/>
                  <a:t> on </a:t>
                </a:r>
                <a14:m>
                  <m:oMath xmlns:m="http://schemas.openxmlformats.org/officeDocument/2006/math">
                    <m:r>
                      <a:rPr lang="it-IT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es-E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s-E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𝑎𝑛𝑑</m:t>
                    </m:r>
                    <m:r>
                      <a:rPr lang="es-E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</m:e>
                      <m:sub>
                        <m:r>
                          <a:rPr lang="es-E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sub>
                    </m:sSub>
                  </m:oMath>
                </a14:m>
                <a:endParaRPr lang="it-IT" sz="2400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34" y="867302"/>
                <a:ext cx="5161862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771" t="-101316" b="-1315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60914"/>
            <a:ext cx="4992529" cy="4188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931334" y="6023428"/>
                <a:ext cx="2749792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dirty="0" smtClean="0">
                    <a:solidFill>
                      <a:schemeClr val="tx1"/>
                    </a:solidFill>
                  </a:rPr>
                  <a:t>Thin disk </a:t>
                </a:r>
                <a14:m>
                  <m:oMath xmlns:m="http://schemas.openxmlformats.org/officeDocument/2006/math">
                    <m:r>
                      <a:rPr lang="it-IT" sz="200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it-IT" sz="200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≤2</m:t>
                    </m:r>
                    <m:r>
                      <a:rPr lang="es-E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𝐾𝑚</m:t>
                    </m:r>
                    <m:r>
                      <a:rPr lang="es-E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r>
                      <a:rPr lang="es-E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𝑠</m:t>
                    </m:r>
                  </m:oMath>
                </a14:m>
                <a:endParaRPr lang="it-IT" sz="2000" dirty="0" smtClean="0">
                  <a:solidFill>
                    <a:schemeClr val="tx1"/>
                  </a:solidFill>
                </a:endParaRPr>
              </a:p>
              <a:p>
                <a:r>
                  <a:rPr lang="it-IT" sz="2000" dirty="0" err="1" smtClean="0">
                    <a:solidFill>
                      <a:schemeClr val="tx1"/>
                    </a:solidFill>
                  </a:rPr>
                  <a:t>Thick</a:t>
                </a:r>
                <a:r>
                  <a:rPr lang="it-IT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it-IT" sz="2000" dirty="0">
                    <a:solidFill>
                      <a:schemeClr val="tx1"/>
                    </a:solidFill>
                  </a:rPr>
                  <a:t>disk </a:t>
                </a:r>
                <a14:m>
                  <m:oMath xmlns:m="http://schemas.openxmlformats.org/officeDocument/2006/math">
                    <m:r>
                      <a:rPr lang="it-IT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it-IT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≤9</m:t>
                    </m:r>
                    <m:r>
                      <a:rPr lang="es-E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𝐾𝑚</m:t>
                    </m:r>
                    <m:r>
                      <a:rPr lang="es-E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r>
                      <a:rPr lang="es-E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𝑠</m:t>
                    </m:r>
                  </m:oMath>
                </a14:m>
                <a:endParaRPr lang="it-IT" sz="2000" dirty="0">
                  <a:solidFill>
                    <a:schemeClr val="tx1"/>
                  </a:solidFill>
                </a:endParaRP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34" y="6023428"/>
                <a:ext cx="2749792" cy="984885"/>
              </a:xfrm>
              <a:prstGeom prst="rect">
                <a:avLst/>
              </a:prstGeom>
              <a:blipFill rotWithShape="0">
                <a:blip r:embed="rId4"/>
                <a:stretch>
                  <a:fillRect l="-2439" t="-30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6308036" y="2476359"/>
                <a:ext cx="2219903" cy="1585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s-ES" sz="2400" b="0" i="1" smtClean="0">
                          <a:latin typeface="Cambria Math" charset="0"/>
                        </a:rPr>
                        <m:t>=1.3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⨀</m:t>
                          </m:r>
                        </m:sub>
                      </m:sSub>
                    </m:oMath>
                  </m:oMathPara>
                </a14:m>
                <a:endParaRPr lang="es-E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s-ES" sz="2400" b="0" i="1" smtClean="0">
                          <a:latin typeface="Cambria Math" charset="0"/>
                        </a:rPr>
                        <m:t>=0.3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⨀</m:t>
                          </m:r>
                        </m:sub>
                      </m:sSub>
                    </m:oMath>
                  </m:oMathPara>
                </a14:m>
                <a:endParaRPr lang="es-ES" sz="2400" b="0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𝑏</m:t>
                          </m:r>
                        </m:sub>
                      </m:sSub>
                      <m:r>
                        <a:rPr lang="es-ES" sz="2400" b="0" i="1" smtClean="0">
                          <a:latin typeface="Cambria Math" charset="0"/>
                        </a:rPr>
                        <m:t>=100 </m:t>
                      </m:r>
                      <m:r>
                        <a:rPr lang="es-ES" sz="2400" b="0" i="1" smtClean="0">
                          <a:latin typeface="Cambria Math" charset="0"/>
                        </a:rPr>
                        <m:t>𝑑𝑎𝑦𝑠</m:t>
                      </m:r>
                    </m:oMath>
                  </m:oMathPara>
                </a14:m>
                <a:endParaRPr lang="es-E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𝑣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𝑤</m:t>
                          </m:r>
                        </m:sub>
                      </m:sSub>
                      <m:r>
                        <a:rPr lang="es-ES" sz="2400" b="0" i="1" smtClean="0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036" y="2476359"/>
                <a:ext cx="2219903" cy="1585306"/>
              </a:xfrm>
              <a:prstGeom prst="rect">
                <a:avLst/>
              </a:prstGeom>
              <a:blipFill rotWithShape="0"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19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-257489"/>
            <a:ext cx="10058400" cy="1609344"/>
          </a:xfrm>
        </p:spPr>
        <p:txBody>
          <a:bodyPr/>
          <a:lstStyle/>
          <a:p>
            <a:pPr algn="ctr"/>
            <a:r>
              <a:rPr lang="it-IT" dirty="0" err="1" smtClean="0"/>
              <a:t>Numerical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524934" y="867302"/>
                <a:ext cx="51618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 smtClean="0"/>
                  <a:t>Important </a:t>
                </a:r>
                <a:r>
                  <a:rPr lang="it-IT" sz="2400" dirty="0" err="1" smtClean="0"/>
                  <a:t>dependence</a:t>
                </a:r>
                <a:r>
                  <a:rPr lang="it-IT" sz="2400" dirty="0" smtClean="0"/>
                  <a:t> on </a:t>
                </a:r>
                <a14:m>
                  <m:oMath xmlns:m="http://schemas.openxmlformats.org/officeDocument/2006/math">
                    <m:r>
                      <a:rPr lang="it-IT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es-E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s-E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𝑎𝑛𝑑</m:t>
                    </m:r>
                    <m:r>
                      <a:rPr lang="es-E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</m:e>
                      <m:sub>
                        <m:r>
                          <a:rPr lang="es-E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sub>
                    </m:sSub>
                  </m:oMath>
                </a14:m>
                <a:endParaRPr lang="it-IT" sz="2400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34" y="867302"/>
                <a:ext cx="5161862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771" t="-101316" b="-1315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03" y="1328967"/>
            <a:ext cx="5573872" cy="410633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60914"/>
            <a:ext cx="4992529" cy="4188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931334" y="6023428"/>
                <a:ext cx="2749792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dirty="0" smtClean="0">
                    <a:solidFill>
                      <a:schemeClr val="tx1"/>
                    </a:solidFill>
                  </a:rPr>
                  <a:t>Thin disk </a:t>
                </a:r>
                <a14:m>
                  <m:oMath xmlns:m="http://schemas.openxmlformats.org/officeDocument/2006/math">
                    <m:r>
                      <a:rPr lang="it-IT" sz="200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it-IT" sz="200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≤2</m:t>
                    </m:r>
                    <m:r>
                      <a:rPr lang="es-E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𝐾𝑚</m:t>
                    </m:r>
                    <m:r>
                      <a:rPr lang="es-E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r>
                      <a:rPr lang="es-E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𝑠</m:t>
                    </m:r>
                  </m:oMath>
                </a14:m>
                <a:endParaRPr lang="it-IT" sz="2000" dirty="0" smtClean="0">
                  <a:solidFill>
                    <a:schemeClr val="tx1"/>
                  </a:solidFill>
                </a:endParaRPr>
              </a:p>
              <a:p>
                <a:r>
                  <a:rPr lang="it-IT" sz="2000" dirty="0" err="1" smtClean="0">
                    <a:solidFill>
                      <a:schemeClr val="tx1"/>
                    </a:solidFill>
                  </a:rPr>
                  <a:t>Thick</a:t>
                </a:r>
                <a:r>
                  <a:rPr lang="it-IT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it-IT" sz="2000" dirty="0">
                    <a:solidFill>
                      <a:schemeClr val="tx1"/>
                    </a:solidFill>
                  </a:rPr>
                  <a:t>disk </a:t>
                </a:r>
                <a14:m>
                  <m:oMath xmlns:m="http://schemas.openxmlformats.org/officeDocument/2006/math">
                    <m:r>
                      <a:rPr lang="it-IT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it-IT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≤9</m:t>
                    </m:r>
                    <m:r>
                      <a:rPr lang="es-E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𝐾𝑚</m:t>
                    </m:r>
                    <m:r>
                      <a:rPr lang="es-E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r>
                      <a:rPr lang="es-E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𝑠</m:t>
                    </m:r>
                  </m:oMath>
                </a14:m>
                <a:endParaRPr lang="it-IT" sz="2000" dirty="0">
                  <a:solidFill>
                    <a:schemeClr val="tx1"/>
                  </a:solidFill>
                </a:endParaRP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34" y="6023428"/>
                <a:ext cx="2749792" cy="984885"/>
              </a:xfrm>
              <a:prstGeom prst="rect">
                <a:avLst/>
              </a:prstGeom>
              <a:blipFill rotWithShape="0">
                <a:blip r:embed="rId5"/>
                <a:stretch>
                  <a:fillRect l="-2439" t="-30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74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-257489"/>
            <a:ext cx="10058400" cy="1609344"/>
          </a:xfrm>
        </p:spPr>
        <p:txBody>
          <a:bodyPr/>
          <a:lstStyle/>
          <a:p>
            <a:pPr algn="ctr"/>
            <a:r>
              <a:rPr lang="it-IT" dirty="0" err="1" smtClean="0"/>
              <a:t>Numerical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524934" y="867302"/>
                <a:ext cx="51618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 smtClean="0"/>
                  <a:t>Important </a:t>
                </a:r>
                <a:r>
                  <a:rPr lang="it-IT" sz="2400" dirty="0" err="1" smtClean="0"/>
                  <a:t>dependence</a:t>
                </a:r>
                <a:r>
                  <a:rPr lang="it-IT" sz="2400" dirty="0" smtClean="0"/>
                  <a:t> on </a:t>
                </a:r>
                <a14:m>
                  <m:oMath xmlns:m="http://schemas.openxmlformats.org/officeDocument/2006/math">
                    <m:r>
                      <a:rPr lang="it-IT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es-E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s-E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𝑎𝑛𝑑</m:t>
                    </m:r>
                    <m:r>
                      <a:rPr lang="es-E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</m:e>
                      <m:sub>
                        <m:r>
                          <a:rPr lang="es-E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sub>
                    </m:sSub>
                  </m:oMath>
                </a14:m>
                <a:endParaRPr lang="it-IT" sz="2400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34" y="867302"/>
                <a:ext cx="5161862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771" t="-101316" b="-1315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03" y="1093105"/>
            <a:ext cx="5573872" cy="410633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60914"/>
            <a:ext cx="4992529" cy="418863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1937" y="699235"/>
            <a:ext cx="4188631" cy="57119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6906907" y="5272694"/>
                <a:ext cx="3079390" cy="1633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s-ES" sz="2400" b="0" i="1" smtClean="0">
                          <a:latin typeface="Cambria Math" charset="0"/>
                        </a:rPr>
                        <m:t>=1.3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⨀</m:t>
                          </m:r>
                        </m:sub>
                      </m:sSub>
                    </m:oMath>
                  </m:oMathPara>
                </a14:m>
                <a:endParaRPr lang="es-E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s-ES" sz="2400" b="0" i="1" smtClean="0">
                          <a:latin typeface="Cambria Math" charset="0"/>
                        </a:rPr>
                        <m:t>=0.3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⨀</m:t>
                          </m:r>
                        </m:sub>
                      </m:sSub>
                    </m:oMath>
                  </m:oMathPara>
                </a14:m>
                <a:endParaRPr lang="es-ES" sz="2400" b="0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𝑏</m:t>
                          </m:r>
                        </m:sub>
                      </m:sSub>
                      <m:r>
                        <a:rPr lang="es-ES" sz="2400" b="0" i="1" smtClean="0">
                          <a:latin typeface="Cambria Math" charset="0"/>
                        </a:rPr>
                        <m:t>=100 </m:t>
                      </m:r>
                      <m:r>
                        <a:rPr lang="es-ES" sz="2400" b="0" i="1" smtClean="0">
                          <a:latin typeface="Cambria Math" charset="0"/>
                        </a:rPr>
                        <m:t>𝑑𝑎𝑦𝑠</m:t>
                      </m:r>
                    </m:oMath>
                  </m:oMathPara>
                </a14:m>
                <a:endParaRPr lang="es-E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𝜎</m:t>
                      </m:r>
                      <m:r>
                        <a:rPr lang="es-ES" sz="2400" b="0" i="1" smtClean="0">
                          <a:latin typeface="Cambria Math" charset="0"/>
                        </a:rPr>
                        <m:t>=2 </m:t>
                      </m:r>
                      <m:r>
                        <a:rPr lang="es-ES" sz="2400" b="0" i="1" smtClean="0">
                          <a:latin typeface="Cambria Math" charset="0"/>
                        </a:rPr>
                        <m:t>𝑎𝑛𝑑</m:t>
                      </m:r>
                      <m:r>
                        <a:rPr lang="es-ES" sz="2400" b="0" i="1" smtClean="0">
                          <a:latin typeface="Cambria Math" charset="0"/>
                        </a:rPr>
                        <m:t> 9 </m:t>
                      </m:r>
                      <m:r>
                        <a:rPr lang="es-ES" sz="2400" b="0" i="1" smtClean="0">
                          <a:latin typeface="Cambria Math" charset="0"/>
                        </a:rPr>
                        <m:t>𝐾𝑚</m:t>
                      </m:r>
                      <m:r>
                        <a:rPr lang="es-ES" sz="2400" b="0" i="1" smtClean="0">
                          <a:latin typeface="Cambria Math" charset="0"/>
                        </a:rPr>
                        <m:t>/</m:t>
                      </m:r>
                      <m:r>
                        <a:rPr lang="es-ES" sz="2400" b="0" i="1" smtClean="0">
                          <a:latin typeface="Cambria Math" charset="0"/>
                        </a:rPr>
                        <m:t>𝑠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907" y="5272694"/>
                <a:ext cx="3079390" cy="1633652"/>
              </a:xfrm>
              <a:prstGeom prst="rect">
                <a:avLst/>
              </a:prstGeom>
              <a:blipFill rotWithShape="0">
                <a:blip r:embed="rId6"/>
                <a:stretch>
                  <a:fillRect b="-339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147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-257489"/>
            <a:ext cx="10058400" cy="1609344"/>
          </a:xfrm>
        </p:spPr>
        <p:txBody>
          <a:bodyPr/>
          <a:lstStyle/>
          <a:p>
            <a:pPr algn="ctr"/>
            <a:r>
              <a:rPr lang="it-IT" dirty="0" err="1" smtClean="0"/>
              <a:t>Numerical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524934" y="867302"/>
                <a:ext cx="51618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 smtClean="0"/>
                  <a:t>Important </a:t>
                </a:r>
                <a:r>
                  <a:rPr lang="it-IT" sz="2400" dirty="0" err="1" smtClean="0"/>
                  <a:t>dependence</a:t>
                </a:r>
                <a:r>
                  <a:rPr lang="it-IT" sz="2400" dirty="0" smtClean="0"/>
                  <a:t> on </a:t>
                </a:r>
                <a14:m>
                  <m:oMath xmlns:m="http://schemas.openxmlformats.org/officeDocument/2006/math">
                    <m:r>
                      <a:rPr lang="it-IT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es-E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s-E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𝑎𝑛𝑑</m:t>
                    </m:r>
                    <m:r>
                      <a:rPr lang="es-E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</m:e>
                      <m:sub>
                        <m:r>
                          <a:rPr lang="es-E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𝑤</m:t>
                        </m:r>
                      </m:sub>
                    </m:sSub>
                  </m:oMath>
                </a14:m>
                <a:endParaRPr lang="it-IT" sz="2400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34" y="867302"/>
                <a:ext cx="5161862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771" t="-101316" b="-1315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1430498" y="5965384"/>
                <a:ext cx="2678618" cy="3869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sz="240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s-ES" sz="24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𝑏</m:t>
                          </m:r>
                        </m:sub>
                        <m:sup>
                          <m:r>
                            <a:rPr lang="es-ES" sz="2400" b="0" i="1" smtClean="0">
                              <a:latin typeface="Cambria Math" charset="0"/>
                            </a:rPr>
                            <m:t>𝐷𝑀</m:t>
                          </m:r>
                        </m:sup>
                      </m:sSubSup>
                      <m:r>
                        <a:rPr lang="en-US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r>
                        <a:rPr lang="es-E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4.2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10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−13</m:t>
                          </m:r>
                        </m:sup>
                      </m:sSup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498" y="5965384"/>
                <a:ext cx="2678618" cy="3869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ttore 1 11"/>
          <p:cNvCxnSpPr/>
          <p:nvPr/>
        </p:nvCxnSpPr>
        <p:spPr>
          <a:xfrm>
            <a:off x="1261184" y="6374435"/>
            <a:ext cx="238654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4289287" y="5649547"/>
                <a:ext cx="6427305" cy="1208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 smtClean="0"/>
                  <a:t>for a </a:t>
                </a:r>
                <a:r>
                  <a:rPr lang="it-IT" sz="2400" dirty="0" err="1" smtClean="0"/>
                  <a:t>system</a:t>
                </a:r>
                <a:r>
                  <a:rPr lang="it-IT" sz="2400" dirty="0" smtClean="0"/>
                  <a:t> with the </a:t>
                </a:r>
                <a:r>
                  <a:rPr lang="it-IT" sz="2400" dirty="0" err="1" smtClean="0"/>
                  <a:t>same</a:t>
                </a:r>
                <a:r>
                  <a:rPr lang="it-IT" sz="2400" dirty="0" smtClean="0"/>
                  <a:t> </a:t>
                </a:r>
                <a:r>
                  <a:rPr lang="it-IT" sz="2400" dirty="0" err="1" smtClean="0"/>
                  <a:t>orbital</a:t>
                </a:r>
                <a:r>
                  <a:rPr lang="it-IT" sz="2400" dirty="0" smtClean="0"/>
                  <a:t> </a:t>
                </a:r>
                <a:r>
                  <a:rPr lang="it-IT" sz="2400" dirty="0" err="1" smtClean="0"/>
                  <a:t>parameters</a:t>
                </a:r>
                <a:r>
                  <a:rPr lang="it-IT" sz="2400" dirty="0" smtClean="0"/>
                  <a:t> </a:t>
                </a:r>
                <a:r>
                  <a:rPr lang="it-IT" sz="2400" dirty="0" err="1" smtClean="0"/>
                  <a:t>as</a:t>
                </a:r>
                <a:r>
                  <a:rPr lang="it-IT" sz="2400" dirty="0" smtClean="0"/>
                  <a:t> </a:t>
                </a:r>
                <a:r>
                  <a:rPr lang="it-IT" sz="2400" dirty="0" err="1" smtClean="0"/>
                  <a:t>before</a:t>
                </a:r>
                <a:r>
                  <a:rPr lang="it-IT" sz="2400" dirty="0" smtClean="0"/>
                  <a:t>, </a:t>
                </a:r>
                <a:r>
                  <a:rPr lang="it-IT" sz="2400" dirty="0" err="1" smtClean="0"/>
                  <a:t>at</a:t>
                </a:r>
                <a:r>
                  <a:rPr lang="it-IT" sz="2400" dirty="0" smtClean="0"/>
                  <a:t> a </a:t>
                </a:r>
                <a:r>
                  <a:rPr lang="it-IT" sz="2400" dirty="0" err="1" smtClean="0"/>
                  <a:t>distance</a:t>
                </a:r>
                <a:r>
                  <a:rPr lang="it-IT" sz="2400" dirty="0" smtClean="0"/>
                  <a:t> from the </a:t>
                </a:r>
                <a:r>
                  <a:rPr lang="it-IT" sz="2400" dirty="0" err="1" smtClean="0"/>
                  <a:t>Galactic</a:t>
                </a:r>
                <a:r>
                  <a:rPr lang="it-IT" sz="2400" dirty="0" smtClean="0"/>
                  <a:t> Center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lang="it-IT" sz="2400" dirty="0" smtClean="0"/>
                  <a:t>, in the case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s-ES" sz="2400" b="0" i="1" smtClean="0"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s-ES" sz="2400" b="0" i="1" smtClean="0">
                            <a:latin typeface="Cambria Math" charset="0"/>
                          </a:rPr>
                          <m:t>𝑑</m:t>
                        </m:r>
                      </m:sub>
                    </m:sSub>
                    <m:r>
                      <a:rPr lang="es-ES" sz="2400" b="0" i="1" smtClean="0">
                        <a:latin typeface="Cambria Math" charset="0"/>
                      </a:rPr>
                      <m:t>=10</m:t>
                    </m:r>
                    <m:r>
                      <a:rPr lang="es-ES" sz="2400" b="0" i="1" smtClean="0">
                        <a:latin typeface="Cambria Math" charset="0"/>
                      </a:rPr>
                      <m:t>𝑝𝑐</m:t>
                    </m:r>
                  </m:oMath>
                </a14:m>
                <a:endParaRPr lang="it-IT" sz="2400" dirty="0"/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287" y="5649547"/>
                <a:ext cx="6427305" cy="1208151"/>
              </a:xfrm>
              <a:prstGeom prst="rect">
                <a:avLst/>
              </a:prstGeom>
              <a:blipFill rotWithShape="0">
                <a:blip r:embed="rId4"/>
                <a:stretch>
                  <a:fillRect l="-1518" t="-4545" r="-474" b="-95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03" y="1328967"/>
            <a:ext cx="5573872" cy="410633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60914"/>
            <a:ext cx="4992529" cy="418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3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1042" y="-302042"/>
            <a:ext cx="10058400" cy="1425706"/>
          </a:xfrm>
        </p:spPr>
        <p:txBody>
          <a:bodyPr/>
          <a:lstStyle/>
          <a:p>
            <a:pPr algn="ctr"/>
            <a:r>
              <a:rPr lang="it-IT" dirty="0" err="1" smtClean="0"/>
              <a:t>Comparison</a:t>
            </a:r>
            <a:r>
              <a:rPr lang="it-IT" dirty="0" smtClean="0"/>
              <a:t> with </a:t>
            </a:r>
            <a:r>
              <a:rPr lang="it-IT" dirty="0" err="1" smtClean="0"/>
              <a:t>observations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77" y="918096"/>
            <a:ext cx="8775700" cy="259805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219355" y="2343802"/>
            <a:ext cx="4934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088727" y="2673288"/>
            <a:ext cx="377371" cy="4483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46743" y="3614807"/>
            <a:ext cx="584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A </a:t>
            </a:r>
            <a:r>
              <a:rPr lang="it-IT" sz="2400" dirty="0" err="1" smtClean="0"/>
              <a:t>collection</a:t>
            </a:r>
            <a:r>
              <a:rPr lang="it-IT" sz="2400" dirty="0" smtClean="0"/>
              <a:t> of </a:t>
            </a:r>
            <a:r>
              <a:rPr lang="it-IT" sz="2400" dirty="0" err="1" smtClean="0"/>
              <a:t>promising</a:t>
            </a:r>
            <a:r>
              <a:rPr lang="it-IT" sz="2400" dirty="0" smtClean="0"/>
              <a:t> </a:t>
            </a:r>
            <a:r>
              <a:rPr lang="it-IT" sz="2400" dirty="0" err="1" smtClean="0"/>
              <a:t>binary</a:t>
            </a:r>
            <a:r>
              <a:rPr lang="it-IT" sz="2400" dirty="0" smtClean="0"/>
              <a:t> </a:t>
            </a:r>
            <a:r>
              <a:rPr lang="it-IT" sz="2400" dirty="0" err="1" smtClean="0"/>
              <a:t>pulsars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71209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344" y="0"/>
            <a:ext cx="10058400" cy="1192696"/>
          </a:xfrm>
        </p:spPr>
        <p:txBody>
          <a:bodyPr>
            <a:normAutofit/>
          </a:bodyPr>
          <a:lstStyle/>
          <a:p>
            <a:pPr algn="ctr"/>
            <a:r>
              <a:rPr lang="it-IT" sz="6600" dirty="0" err="1" smtClean="0"/>
              <a:t>Outline</a:t>
            </a:r>
            <a:r>
              <a:rPr lang="it-IT" sz="6600" dirty="0" smtClean="0"/>
              <a:t>:</a:t>
            </a:r>
            <a:endParaRPr lang="it-IT" sz="6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44561" y="887897"/>
            <a:ext cx="10366778" cy="5970104"/>
          </a:xfrm>
        </p:spPr>
        <p:txBody>
          <a:bodyPr>
            <a:noAutofit/>
          </a:bodyPr>
          <a:lstStyle/>
          <a:p>
            <a:r>
              <a:rPr lang="it-IT" sz="2400" dirty="0" err="1" smtClean="0"/>
              <a:t>Introduction</a:t>
            </a:r>
            <a:r>
              <a:rPr lang="it-IT" sz="240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Dark </a:t>
            </a:r>
            <a:r>
              <a:rPr lang="it-IT" sz="2400" dirty="0" err="1" smtClean="0"/>
              <a:t>Matter</a:t>
            </a:r>
            <a:r>
              <a:rPr lang="it-IT" sz="2400" dirty="0" smtClean="0"/>
              <a:t> (DM) </a:t>
            </a:r>
            <a:r>
              <a:rPr lang="it-IT" sz="2400" dirty="0" err="1" smtClean="0"/>
              <a:t>evidence</a:t>
            </a:r>
            <a:endParaRPr lang="it-IT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Motion of </a:t>
            </a:r>
            <a:r>
              <a:rPr lang="it-IT" sz="2400" dirty="0" err="1"/>
              <a:t>b</a:t>
            </a:r>
            <a:r>
              <a:rPr lang="it-IT" sz="2400" dirty="0" err="1" smtClean="0"/>
              <a:t>inaries</a:t>
            </a:r>
            <a:r>
              <a:rPr lang="it-IT" sz="2400" dirty="0" smtClean="0"/>
              <a:t> and </a:t>
            </a:r>
            <a:r>
              <a:rPr lang="it-IT" sz="2400" dirty="0" err="1"/>
              <a:t>o</a:t>
            </a:r>
            <a:r>
              <a:rPr lang="it-IT" sz="2400" dirty="0" err="1" smtClean="0"/>
              <a:t>rbital</a:t>
            </a:r>
            <a:r>
              <a:rPr lang="it-IT" sz="2400" dirty="0" smtClean="0"/>
              <a:t> </a:t>
            </a:r>
            <a:r>
              <a:rPr lang="it-IT" sz="2400" dirty="0" err="1"/>
              <a:t>p</a:t>
            </a:r>
            <a:r>
              <a:rPr lang="it-IT" sz="2400" dirty="0" err="1" smtClean="0"/>
              <a:t>eriod</a:t>
            </a:r>
            <a:r>
              <a:rPr lang="it-IT" sz="2400" dirty="0" smtClean="0"/>
              <a:t> </a:t>
            </a:r>
            <a:r>
              <a:rPr lang="it-IT" sz="2400" dirty="0" err="1" smtClean="0"/>
              <a:t>variation</a:t>
            </a:r>
            <a:endParaRPr lang="it-IT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it-IT" sz="2400" dirty="0" err="1" smtClean="0"/>
              <a:t>Binary</a:t>
            </a:r>
            <a:r>
              <a:rPr lang="it-IT" sz="2400" dirty="0" smtClean="0"/>
              <a:t> pulsar</a:t>
            </a:r>
          </a:p>
          <a:p>
            <a:pPr marL="457200" indent="-457200">
              <a:buFont typeface="+mj-lt"/>
              <a:buAutoNum type="arabicPeriod"/>
            </a:pPr>
            <a:endParaRPr lang="it-IT" sz="2400" dirty="0" smtClean="0"/>
          </a:p>
          <a:p>
            <a:r>
              <a:rPr lang="it-IT" sz="2400" dirty="0" err="1" smtClean="0"/>
              <a:t>Numerical</a:t>
            </a:r>
            <a:r>
              <a:rPr lang="it-IT" sz="2400" dirty="0" smtClean="0"/>
              <a:t> </a:t>
            </a:r>
            <a:r>
              <a:rPr lang="it-IT" sz="2400" dirty="0" err="1" smtClean="0"/>
              <a:t>Results</a:t>
            </a:r>
            <a:endParaRPr lang="it-IT" sz="2400" dirty="0" smtClean="0"/>
          </a:p>
          <a:p>
            <a:pPr>
              <a:buFont typeface="Wingdings" charset="2"/>
              <a:buChar char="q"/>
            </a:pPr>
            <a:r>
              <a:rPr lang="it-IT" sz="2400" dirty="0" smtClean="0"/>
              <a:t>   I </a:t>
            </a:r>
            <a:r>
              <a:rPr lang="it-IT" sz="2400" dirty="0" err="1" smtClean="0"/>
              <a:t>Approach</a:t>
            </a:r>
            <a:r>
              <a:rPr lang="it-IT" sz="2400" dirty="0" smtClean="0"/>
              <a:t>, </a:t>
            </a:r>
            <a:r>
              <a:rPr lang="it-IT" sz="2400" dirty="0" err="1" smtClean="0"/>
              <a:t>neglecting</a:t>
            </a:r>
            <a:r>
              <a:rPr lang="it-IT" sz="2400" dirty="0" smtClean="0"/>
              <a:t> </a:t>
            </a:r>
            <a:r>
              <a:rPr lang="it-IT" sz="2400" dirty="0" err="1" smtClean="0"/>
              <a:t>wake</a:t>
            </a:r>
            <a:r>
              <a:rPr lang="it-IT" sz="2400" dirty="0" smtClean="0"/>
              <a:t> </a:t>
            </a:r>
            <a:r>
              <a:rPr lang="it-IT" sz="2400" dirty="0" err="1" smtClean="0"/>
              <a:t>pair</a:t>
            </a:r>
            <a:r>
              <a:rPr lang="it-IT" sz="2400" dirty="0" smtClean="0"/>
              <a:t> </a:t>
            </a:r>
            <a:r>
              <a:rPr lang="it-IT" sz="2400" dirty="0" err="1" smtClean="0"/>
              <a:t>interaction</a:t>
            </a:r>
            <a:r>
              <a:rPr lang="it-IT" sz="2400" dirty="0" smtClean="0"/>
              <a:t>:</a:t>
            </a:r>
          </a:p>
          <a:p>
            <a:pPr>
              <a:buFont typeface="Wingdings" charset="2"/>
              <a:buChar char="Ø"/>
            </a:pPr>
            <a:r>
              <a:rPr lang="it-IT" sz="2400" dirty="0"/>
              <a:t>Standard scenario</a:t>
            </a:r>
          </a:p>
          <a:p>
            <a:pPr>
              <a:buFont typeface="Wingdings" charset="2"/>
              <a:buChar char="Ø"/>
            </a:pPr>
            <a:r>
              <a:rPr lang="it-IT" sz="2400" dirty="0" smtClean="0"/>
              <a:t>PIDM, Dark </a:t>
            </a:r>
            <a:r>
              <a:rPr lang="it-IT" sz="2400" dirty="0"/>
              <a:t>Disk </a:t>
            </a:r>
            <a:r>
              <a:rPr lang="it-IT" sz="2400" dirty="0" smtClean="0"/>
              <a:t>scenario</a:t>
            </a:r>
          </a:p>
          <a:p>
            <a:pPr>
              <a:buFont typeface="Wingdings" charset="2"/>
              <a:buChar char="q"/>
            </a:pPr>
            <a:r>
              <a:rPr lang="it-IT" sz="2400" dirty="0" smtClean="0"/>
              <a:t>II </a:t>
            </a:r>
            <a:r>
              <a:rPr lang="it-IT" sz="2400" dirty="0" err="1" smtClean="0"/>
              <a:t>Approach</a:t>
            </a:r>
            <a:r>
              <a:rPr lang="it-IT" sz="2400" dirty="0" smtClean="0"/>
              <a:t>, </a:t>
            </a:r>
            <a:r>
              <a:rPr lang="it-IT" sz="2400" dirty="0" err="1" smtClean="0"/>
              <a:t>wakes</a:t>
            </a:r>
            <a:r>
              <a:rPr lang="it-IT" sz="2400" dirty="0" smtClean="0"/>
              <a:t> </a:t>
            </a:r>
            <a:r>
              <a:rPr lang="it-IT" sz="2400" dirty="0" err="1" smtClean="0"/>
              <a:t>interaction</a:t>
            </a:r>
            <a:r>
              <a:rPr lang="it-IT" sz="2400" dirty="0" smtClean="0"/>
              <a:t> </a:t>
            </a:r>
            <a:r>
              <a:rPr lang="it-IT" sz="2400" dirty="0" err="1" smtClean="0"/>
              <a:t>into</a:t>
            </a:r>
            <a:r>
              <a:rPr lang="it-IT" sz="2400" dirty="0" smtClean="0"/>
              <a:t> the game</a:t>
            </a:r>
          </a:p>
          <a:p>
            <a:pPr>
              <a:buFont typeface="Wingdings" charset="2"/>
              <a:buChar char="q"/>
            </a:pPr>
            <a:endParaRPr lang="it-IT" sz="2400" dirty="0" smtClean="0"/>
          </a:p>
          <a:p>
            <a:r>
              <a:rPr lang="it-IT" sz="2400" dirty="0" err="1" smtClean="0"/>
              <a:t>Conclusions</a:t>
            </a:r>
            <a:endParaRPr lang="it-IT" sz="2400" dirty="0" smtClean="0"/>
          </a:p>
          <a:p>
            <a:endParaRPr lang="it-IT" sz="2400" dirty="0"/>
          </a:p>
          <a:p>
            <a:pPr marL="457200" indent="-457200">
              <a:buFont typeface="+mj-lt"/>
              <a:buAutoNum type="arabicPeriod"/>
            </a:pPr>
            <a:endParaRPr 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9284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1042" y="-302042"/>
            <a:ext cx="10058400" cy="1425706"/>
          </a:xfrm>
        </p:spPr>
        <p:txBody>
          <a:bodyPr/>
          <a:lstStyle/>
          <a:p>
            <a:pPr algn="ctr"/>
            <a:r>
              <a:rPr lang="it-IT" dirty="0" err="1" smtClean="0"/>
              <a:t>Comparison</a:t>
            </a:r>
            <a:r>
              <a:rPr lang="it-IT" dirty="0" smtClean="0"/>
              <a:t> with </a:t>
            </a:r>
            <a:r>
              <a:rPr lang="it-IT" dirty="0" err="1" smtClean="0"/>
              <a:t>observations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77" y="918096"/>
            <a:ext cx="8775700" cy="259805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219355" y="2343802"/>
            <a:ext cx="4934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088727" y="2673288"/>
            <a:ext cx="377371" cy="4483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46743" y="3614807"/>
            <a:ext cx="584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A </a:t>
            </a:r>
            <a:r>
              <a:rPr lang="it-IT" sz="2400" dirty="0" err="1" smtClean="0"/>
              <a:t>collection</a:t>
            </a:r>
            <a:r>
              <a:rPr lang="it-IT" sz="2400" dirty="0" smtClean="0"/>
              <a:t> of </a:t>
            </a:r>
            <a:r>
              <a:rPr lang="it-IT" sz="2400" dirty="0" err="1" smtClean="0"/>
              <a:t>promising</a:t>
            </a:r>
            <a:r>
              <a:rPr lang="it-IT" sz="2400" dirty="0" smtClean="0"/>
              <a:t> </a:t>
            </a:r>
            <a:r>
              <a:rPr lang="it-IT" sz="2400" dirty="0" err="1" smtClean="0"/>
              <a:t>binary</a:t>
            </a:r>
            <a:r>
              <a:rPr lang="it-IT" sz="2400" dirty="0" smtClean="0"/>
              <a:t> </a:t>
            </a:r>
            <a:r>
              <a:rPr lang="it-IT" sz="2400" dirty="0" err="1" smtClean="0"/>
              <a:t>pulsars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11042" y="4643445"/>
            <a:ext cx="5297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We</a:t>
            </a:r>
            <a:r>
              <a:rPr lang="it-IT" sz="2400" dirty="0" smtClean="0"/>
              <a:t> </a:t>
            </a:r>
            <a:r>
              <a:rPr lang="it-IT" sz="2400" dirty="0" err="1" smtClean="0"/>
              <a:t>know</a:t>
            </a:r>
            <a:r>
              <a:rPr lang="it-IT" sz="2400" dirty="0" smtClean="0"/>
              <a:t> </a:t>
            </a:r>
            <a:r>
              <a:rPr lang="it-IT" sz="2400" dirty="0"/>
              <a:t>of more </a:t>
            </a:r>
            <a:r>
              <a:rPr lang="it-IT" sz="2400" dirty="0" err="1"/>
              <a:t>than</a:t>
            </a:r>
            <a:r>
              <a:rPr lang="it-IT" sz="2400" dirty="0"/>
              <a:t> </a:t>
            </a:r>
            <a:r>
              <a:rPr lang="it-IT" sz="2400" dirty="0">
                <a:solidFill>
                  <a:srgbClr val="FF0000"/>
                </a:solidFill>
              </a:rPr>
              <a:t>2300 </a:t>
            </a:r>
            <a:r>
              <a:rPr lang="it-IT" sz="2400" dirty="0" err="1">
                <a:solidFill>
                  <a:srgbClr val="FF0000"/>
                </a:solidFill>
              </a:rPr>
              <a:t>normal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pulsars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/>
              <a:t>and </a:t>
            </a:r>
            <a:r>
              <a:rPr lang="it-IT" sz="2400" dirty="0" err="1"/>
              <a:t>about</a:t>
            </a:r>
            <a:r>
              <a:rPr lang="it-IT" sz="2400" dirty="0"/>
              <a:t> </a:t>
            </a:r>
            <a:r>
              <a:rPr lang="it-IT" sz="2400" dirty="0">
                <a:solidFill>
                  <a:srgbClr val="FF0000"/>
                </a:solidFill>
              </a:rPr>
              <a:t>250 </a:t>
            </a:r>
            <a:r>
              <a:rPr lang="it-IT" sz="2400" dirty="0" err="1">
                <a:solidFill>
                  <a:srgbClr val="FF0000"/>
                </a:solidFill>
              </a:rPr>
              <a:t>millisecond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pulsars</a:t>
            </a:r>
            <a:r>
              <a:rPr lang="it-IT" sz="2400" dirty="0"/>
              <a:t>, of </a:t>
            </a:r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dirty="0" err="1"/>
              <a:t>about</a:t>
            </a:r>
            <a:r>
              <a:rPr lang="it-IT" sz="2400" dirty="0"/>
              <a:t> </a:t>
            </a:r>
            <a:r>
              <a:rPr lang="it-IT" sz="2400" dirty="0">
                <a:solidFill>
                  <a:srgbClr val="FF0000"/>
                </a:solidFill>
              </a:rPr>
              <a:t>80% are in </a:t>
            </a:r>
            <a:r>
              <a:rPr lang="it-IT" sz="2400" dirty="0" err="1">
                <a:solidFill>
                  <a:srgbClr val="FF0000"/>
                </a:solidFill>
              </a:rPr>
              <a:t>binaries</a:t>
            </a:r>
            <a:r>
              <a:rPr lang="it-IT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401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1042" y="-302042"/>
            <a:ext cx="10058400" cy="1425706"/>
          </a:xfrm>
        </p:spPr>
        <p:txBody>
          <a:bodyPr/>
          <a:lstStyle/>
          <a:p>
            <a:pPr algn="ctr"/>
            <a:r>
              <a:rPr lang="it-IT" dirty="0" err="1" smtClean="0"/>
              <a:t>Comparison</a:t>
            </a:r>
            <a:r>
              <a:rPr lang="it-IT" dirty="0" smtClean="0"/>
              <a:t> with </a:t>
            </a:r>
            <a:r>
              <a:rPr lang="it-IT" dirty="0" err="1" smtClean="0"/>
              <a:t>observations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77" y="918096"/>
            <a:ext cx="8775700" cy="259805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219355" y="2343802"/>
            <a:ext cx="4934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088727" y="2673288"/>
            <a:ext cx="377371" cy="4483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46743" y="3614807"/>
            <a:ext cx="5841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A </a:t>
            </a:r>
            <a:r>
              <a:rPr lang="it-IT" sz="2400" dirty="0" err="1" smtClean="0"/>
              <a:t>collection</a:t>
            </a:r>
            <a:r>
              <a:rPr lang="it-IT" sz="2400" dirty="0" smtClean="0"/>
              <a:t> of </a:t>
            </a:r>
            <a:r>
              <a:rPr lang="it-IT" sz="2400" dirty="0" err="1" smtClean="0"/>
              <a:t>promising</a:t>
            </a:r>
            <a:r>
              <a:rPr lang="it-IT" sz="2400" dirty="0" smtClean="0"/>
              <a:t> </a:t>
            </a:r>
            <a:r>
              <a:rPr lang="it-IT" sz="2400" dirty="0" err="1" smtClean="0"/>
              <a:t>binary</a:t>
            </a:r>
            <a:r>
              <a:rPr lang="it-IT" sz="2400" dirty="0" smtClean="0"/>
              <a:t> </a:t>
            </a:r>
            <a:r>
              <a:rPr lang="it-IT" sz="2400" dirty="0" err="1" smtClean="0"/>
              <a:t>pulsars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11042" y="4643445"/>
            <a:ext cx="5297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We</a:t>
            </a:r>
            <a:r>
              <a:rPr lang="it-IT" sz="2400" dirty="0" smtClean="0"/>
              <a:t> </a:t>
            </a:r>
            <a:r>
              <a:rPr lang="it-IT" sz="2400" dirty="0" err="1" smtClean="0"/>
              <a:t>know</a:t>
            </a:r>
            <a:r>
              <a:rPr lang="it-IT" sz="2400" dirty="0" smtClean="0"/>
              <a:t> </a:t>
            </a:r>
            <a:r>
              <a:rPr lang="it-IT" sz="2400" dirty="0"/>
              <a:t>of more </a:t>
            </a:r>
            <a:r>
              <a:rPr lang="it-IT" sz="2400" dirty="0" err="1"/>
              <a:t>than</a:t>
            </a:r>
            <a:r>
              <a:rPr lang="it-IT" sz="2400" dirty="0"/>
              <a:t> </a:t>
            </a:r>
            <a:r>
              <a:rPr lang="it-IT" sz="2400" dirty="0">
                <a:solidFill>
                  <a:srgbClr val="FF0000"/>
                </a:solidFill>
              </a:rPr>
              <a:t>2300 </a:t>
            </a:r>
            <a:r>
              <a:rPr lang="it-IT" sz="2400" dirty="0" err="1">
                <a:solidFill>
                  <a:srgbClr val="FF0000"/>
                </a:solidFill>
              </a:rPr>
              <a:t>normal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pulsars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/>
              <a:t>and </a:t>
            </a:r>
            <a:r>
              <a:rPr lang="it-IT" sz="2400" dirty="0" err="1"/>
              <a:t>about</a:t>
            </a:r>
            <a:r>
              <a:rPr lang="it-IT" sz="2400" dirty="0"/>
              <a:t> </a:t>
            </a:r>
            <a:r>
              <a:rPr lang="it-IT" sz="2400" dirty="0">
                <a:solidFill>
                  <a:srgbClr val="FF0000"/>
                </a:solidFill>
              </a:rPr>
              <a:t>250 </a:t>
            </a:r>
            <a:r>
              <a:rPr lang="it-IT" sz="2400" dirty="0" err="1">
                <a:solidFill>
                  <a:srgbClr val="FF0000"/>
                </a:solidFill>
              </a:rPr>
              <a:t>millisecond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pulsars</a:t>
            </a:r>
            <a:r>
              <a:rPr lang="it-IT" sz="2400" dirty="0"/>
              <a:t>, of </a:t>
            </a:r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dirty="0" err="1"/>
              <a:t>about</a:t>
            </a:r>
            <a:r>
              <a:rPr lang="it-IT" sz="2400" dirty="0"/>
              <a:t> </a:t>
            </a:r>
            <a:r>
              <a:rPr lang="it-IT" sz="2400" dirty="0">
                <a:solidFill>
                  <a:srgbClr val="FF0000"/>
                </a:solidFill>
              </a:rPr>
              <a:t>80% are in </a:t>
            </a:r>
            <a:r>
              <a:rPr lang="it-IT" sz="2400" dirty="0" err="1">
                <a:solidFill>
                  <a:srgbClr val="FF0000"/>
                </a:solidFill>
              </a:rPr>
              <a:t>binaries</a:t>
            </a:r>
            <a:r>
              <a:rPr lang="it-IT" sz="2400" dirty="0"/>
              <a:t>.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705" y="4076472"/>
            <a:ext cx="3822116" cy="270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6353" y="0"/>
            <a:ext cx="10058400" cy="1609344"/>
          </a:xfrm>
        </p:spPr>
        <p:txBody>
          <a:bodyPr/>
          <a:lstStyle/>
          <a:p>
            <a:r>
              <a:rPr lang="it-IT" dirty="0"/>
              <a:t>Point out the </a:t>
            </a:r>
            <a:r>
              <a:rPr lang="it-IT" dirty="0" err="1"/>
              <a:t>issue</a:t>
            </a:r>
            <a:r>
              <a:rPr lang="it-IT" dirty="0"/>
              <a:t> in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approach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31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848" y="-164725"/>
            <a:ext cx="10058400" cy="1609344"/>
          </a:xfrm>
        </p:spPr>
        <p:txBody>
          <a:bodyPr/>
          <a:lstStyle/>
          <a:p>
            <a:r>
              <a:rPr lang="it-IT" dirty="0" smtClean="0"/>
              <a:t>Point out the </a:t>
            </a:r>
            <a:r>
              <a:rPr lang="it-IT" dirty="0" err="1" smtClean="0"/>
              <a:t>issue</a:t>
            </a:r>
            <a:r>
              <a:rPr lang="it-IT" dirty="0" smtClean="0"/>
              <a:t> in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717" y="1231322"/>
            <a:ext cx="3943616" cy="291548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40905" y="2057047"/>
            <a:ext cx="65281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We</a:t>
            </a:r>
            <a:r>
              <a:rPr lang="it-IT" sz="2400" dirty="0" smtClean="0"/>
              <a:t> </a:t>
            </a:r>
            <a:r>
              <a:rPr lang="it-IT" sz="2400" dirty="0" err="1" smtClean="0"/>
              <a:t>neglected</a:t>
            </a:r>
            <a:r>
              <a:rPr lang="it-IT" sz="2400" dirty="0" smtClean="0"/>
              <a:t> the </a:t>
            </a:r>
            <a:r>
              <a:rPr lang="it-IT" sz="2400" dirty="0" err="1" smtClean="0">
                <a:solidFill>
                  <a:srgbClr val="FF0000"/>
                </a:solidFill>
              </a:rPr>
              <a:t>interaction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between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wakes</a:t>
            </a:r>
            <a:endParaRPr lang="it-IT" sz="2400" dirty="0" smtClean="0">
              <a:solidFill>
                <a:srgbClr val="FF0000"/>
              </a:solidFill>
            </a:endParaRP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1792" y="3140766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Usually</a:t>
            </a:r>
            <a:r>
              <a:rPr lang="it-IT" sz="2400" dirty="0" smtClean="0"/>
              <a:t> </a:t>
            </a:r>
            <a:r>
              <a:rPr lang="it-IT" sz="2400" dirty="0" err="1" smtClean="0"/>
              <a:t>one</a:t>
            </a:r>
            <a:r>
              <a:rPr lang="it-IT" sz="2400" dirty="0" smtClean="0"/>
              <a:t> can </a:t>
            </a:r>
            <a:r>
              <a:rPr lang="it-IT" sz="2400" dirty="0" err="1" smtClean="0"/>
              <a:t>safely</a:t>
            </a:r>
            <a:r>
              <a:rPr lang="it-IT" sz="2400" dirty="0" smtClean="0"/>
              <a:t> do </a:t>
            </a:r>
            <a:r>
              <a:rPr lang="it-IT" sz="2400" dirty="0" err="1" smtClean="0"/>
              <a:t>this</a:t>
            </a:r>
            <a:r>
              <a:rPr lang="it-IT" sz="2400" dirty="0" smtClean="0"/>
              <a:t> </a:t>
            </a:r>
            <a:r>
              <a:rPr lang="it-IT" sz="2400" dirty="0" err="1" smtClean="0"/>
              <a:t>if</a:t>
            </a:r>
            <a:r>
              <a:rPr lang="it-IT" sz="2400" dirty="0" smtClean="0"/>
              <a:t> the </a:t>
            </a:r>
            <a:r>
              <a:rPr lang="it-IT" sz="2400" dirty="0" err="1" smtClean="0"/>
              <a:t>wake</a:t>
            </a:r>
            <a:r>
              <a:rPr lang="it-IT" sz="2400" dirty="0" smtClean="0"/>
              <a:t> of the i-</a:t>
            </a:r>
            <a:r>
              <a:rPr lang="it-IT" sz="2400" dirty="0" err="1" smtClean="0"/>
              <a:t>th</a:t>
            </a:r>
            <a:r>
              <a:rPr lang="it-IT" sz="2400" dirty="0" smtClean="0"/>
              <a:t> </a:t>
            </a:r>
            <a:r>
              <a:rPr lang="it-IT" sz="2400" dirty="0" err="1" smtClean="0"/>
              <a:t>object</a:t>
            </a:r>
            <a:r>
              <a:rPr lang="it-IT" sz="2400" dirty="0" smtClean="0"/>
              <a:t> </a:t>
            </a:r>
            <a:r>
              <a:rPr lang="it-IT" sz="2400" dirty="0" err="1" smtClean="0"/>
              <a:t>disappears</a:t>
            </a:r>
            <a:r>
              <a:rPr lang="it-IT" sz="2400" dirty="0" smtClean="0"/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before</a:t>
            </a:r>
            <a:r>
              <a:rPr lang="it-IT" sz="2400" dirty="0" smtClean="0">
                <a:solidFill>
                  <a:srgbClr val="FF0000"/>
                </a:solidFill>
              </a:rPr>
              <a:t> the </a:t>
            </a:r>
            <a:r>
              <a:rPr lang="it-IT" sz="2400" dirty="0" err="1" smtClean="0">
                <a:solidFill>
                  <a:srgbClr val="FF0000"/>
                </a:solidFill>
              </a:rPr>
              <a:t>arrival</a:t>
            </a:r>
            <a:r>
              <a:rPr lang="it-IT" sz="2400" dirty="0" smtClean="0">
                <a:solidFill>
                  <a:srgbClr val="FF0000"/>
                </a:solidFill>
              </a:rPr>
              <a:t> of the </a:t>
            </a:r>
            <a:r>
              <a:rPr lang="it-IT" sz="2400" dirty="0" err="1" smtClean="0">
                <a:solidFill>
                  <a:srgbClr val="FF0000"/>
                </a:solidFill>
              </a:rPr>
              <a:t>companion</a:t>
            </a:r>
            <a:endParaRPr lang="it-IT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425964" y="4735514"/>
                <a:ext cx="5597465" cy="783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𝑏</m:t>
                          </m:r>
                        </m:sub>
                      </m:sSub>
                      <m:r>
                        <a:rPr lang="en-US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≫</m:t>
                      </m:r>
                      <m:f>
                        <m:fPr>
                          <m:ctrlPr>
                            <a:rPr lang="bg-BG" sz="2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𝐺𝑚</m:t>
                          </m:r>
                        </m:num>
                        <m:den>
                          <m:sSup>
                            <m:sSupPr>
                              <m:ctrlPr>
                                <a:rPr lang="bg-BG" sz="24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bg-BG" sz="24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~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0.6(</m:t>
                      </m:r>
                      <m:f>
                        <m:fPr>
                          <m:ctrlPr>
                            <a:rPr lang="bg-BG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1.3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⨀</m:t>
                              </m:r>
                            </m:sub>
                          </m:sSub>
                        </m:den>
                      </m:f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  <m:sSup>
                        <m:sSupPr>
                          <m:ctrlP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bg-BG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150</m:t>
                              </m:r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𝐾𝑚</m:t>
                              </m:r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/</m:t>
                              </m:r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bg-BG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den>
                          </m:f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3</m:t>
                          </m:r>
                        </m:sup>
                      </m:sSup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𝑑𝑎𝑦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64" y="4735514"/>
                <a:ext cx="5597465" cy="7836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/>
          <p:cNvSpPr txBox="1"/>
          <p:nvPr/>
        </p:nvSpPr>
        <p:spPr>
          <a:xfrm>
            <a:off x="6810248" y="4711854"/>
            <a:ext cx="4187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This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not</a:t>
            </a:r>
            <a:r>
              <a:rPr lang="it-IT" sz="2400" dirty="0" smtClean="0"/>
              <a:t> </a:t>
            </a:r>
            <a:r>
              <a:rPr lang="it-IT" sz="2400" dirty="0" err="1" smtClean="0"/>
              <a:t>strictely</a:t>
            </a:r>
            <a:r>
              <a:rPr lang="it-IT" sz="2400" dirty="0" smtClean="0"/>
              <a:t> </a:t>
            </a:r>
            <a:r>
              <a:rPr lang="it-IT" sz="2400" dirty="0" err="1" smtClean="0"/>
              <a:t>our</a:t>
            </a:r>
            <a:r>
              <a:rPr lang="it-IT" sz="2400" dirty="0" smtClean="0"/>
              <a:t> case, in </a:t>
            </a:r>
            <a:r>
              <a:rPr lang="it-IT" sz="2400" dirty="0" err="1" smtClean="0"/>
              <a:t>which</a:t>
            </a:r>
            <a:r>
              <a:rPr lang="it-IT" sz="2400" dirty="0" smtClean="0"/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dispersion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is</a:t>
            </a:r>
            <a:r>
              <a:rPr lang="it-IT" sz="2400" dirty="0" smtClean="0">
                <a:solidFill>
                  <a:srgbClr val="FF0000"/>
                </a:solidFill>
              </a:rPr>
              <a:t> small</a:t>
            </a:r>
            <a:r>
              <a:rPr lang="it-IT" sz="2400" dirty="0" smtClean="0"/>
              <a:t>!</a:t>
            </a:r>
            <a:endParaRPr lang="it-IT" sz="2400" dirty="0"/>
          </a:p>
        </p:txBody>
      </p:sp>
      <p:sp>
        <p:nvSpPr>
          <p:cNvPr id="10" name="Freccia giù 9"/>
          <p:cNvSpPr/>
          <p:nvPr/>
        </p:nvSpPr>
        <p:spPr>
          <a:xfrm>
            <a:off x="3299792" y="2584174"/>
            <a:ext cx="437321" cy="5565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39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3588" y="2260423"/>
            <a:ext cx="10058400" cy="1609344"/>
          </a:xfrm>
        </p:spPr>
        <p:txBody>
          <a:bodyPr/>
          <a:lstStyle/>
          <a:p>
            <a:pPr algn="ctr"/>
            <a:r>
              <a:rPr lang="it-IT" dirty="0" smtClean="0"/>
              <a:t>II </a:t>
            </a:r>
            <a:r>
              <a:rPr lang="it-IT" dirty="0" err="1" smtClean="0"/>
              <a:t>Approach</a:t>
            </a:r>
            <a:r>
              <a:rPr lang="it-IT" dirty="0" smtClean="0"/>
              <a:t>, </a:t>
            </a:r>
            <a:r>
              <a:rPr lang="it-IT" dirty="0" err="1" smtClean="0"/>
              <a:t>wakes</a:t>
            </a:r>
            <a:r>
              <a:rPr lang="it-IT" dirty="0" smtClean="0"/>
              <a:t> </a:t>
            </a:r>
            <a:r>
              <a:rPr lang="it-IT" dirty="0" err="1" smtClean="0"/>
              <a:t>interaction</a:t>
            </a:r>
            <a:r>
              <a:rPr lang="it-IT" dirty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the game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085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5044" y="715618"/>
            <a:ext cx="36854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The idea: DM </a:t>
            </a:r>
            <a:r>
              <a:rPr lang="it-IT" sz="2400" dirty="0" err="1" smtClean="0"/>
              <a:t>as</a:t>
            </a:r>
            <a:r>
              <a:rPr lang="it-IT" sz="2400" dirty="0" smtClean="0"/>
              <a:t> a “</a:t>
            </a:r>
            <a:r>
              <a:rPr lang="it-IT" sz="2400" dirty="0" err="1" smtClean="0">
                <a:solidFill>
                  <a:srgbClr val="FF0000"/>
                </a:solidFill>
              </a:rPr>
              <a:t>fluid</a:t>
            </a:r>
            <a:r>
              <a:rPr lang="it-IT" sz="2400" dirty="0" smtClean="0"/>
              <a:t>”</a:t>
            </a:r>
          </a:p>
          <a:p>
            <a:endParaRPr lang="it-IT" dirty="0"/>
          </a:p>
        </p:txBody>
      </p:sp>
      <p:sp>
        <p:nvSpPr>
          <p:cNvPr id="2" name="Freccia destra 1"/>
          <p:cNvSpPr/>
          <p:nvPr/>
        </p:nvSpPr>
        <p:spPr>
          <a:xfrm>
            <a:off x="4037684" y="837091"/>
            <a:ext cx="136497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5633503" y="721380"/>
                <a:ext cx="1588833" cy="463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𝑠</m:t>
                          </m:r>
                        </m:sub>
                      </m:sSub>
                      <m:r>
                        <a:rPr lang="es-ES" sz="2400" b="0" i="1" smtClean="0">
                          <a:latin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2400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</m:e>
                      </m:rad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503" y="721380"/>
                <a:ext cx="1588833" cy="463075"/>
              </a:xfrm>
              <a:prstGeom prst="rect">
                <a:avLst/>
              </a:prstGeom>
              <a:blipFill rotWithShape="0">
                <a:blip r:embed="rId2"/>
                <a:stretch>
                  <a:fillRect t="-55263" b="-4473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/>
          <p:cNvSpPr txBox="1"/>
          <p:nvPr/>
        </p:nvSpPr>
        <p:spPr>
          <a:xfrm>
            <a:off x="7222336" y="782336"/>
            <a:ext cx="1916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(Sound </a:t>
            </a:r>
            <a:r>
              <a:rPr lang="it-IT" dirty="0" err="1" smtClean="0">
                <a:solidFill>
                  <a:srgbClr val="FF0000"/>
                </a:solidFill>
              </a:rPr>
              <a:t>velocity</a:t>
            </a:r>
            <a:r>
              <a:rPr lang="it-IT" dirty="0" smtClean="0">
                <a:solidFill>
                  <a:srgbClr val="FF0000"/>
                </a:solidFill>
              </a:rPr>
              <a:t>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037683" y="5571813"/>
            <a:ext cx="61543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Lora-</a:t>
            </a:r>
            <a:r>
              <a:rPr lang="it-IT" dirty="0" err="1">
                <a:solidFill>
                  <a:srgbClr val="FF0000"/>
                </a:solidFill>
              </a:rPr>
              <a:t>Clavijo</a:t>
            </a:r>
            <a:r>
              <a:rPr lang="it-IT" dirty="0">
                <a:solidFill>
                  <a:srgbClr val="FF0000"/>
                </a:solidFill>
              </a:rPr>
              <a:t>, </a:t>
            </a:r>
            <a:r>
              <a:rPr lang="it-IT" dirty="0" err="1">
                <a:solidFill>
                  <a:srgbClr val="FF0000"/>
                </a:solidFill>
              </a:rPr>
              <a:t>F</a:t>
            </a:r>
            <a:r>
              <a:rPr lang="it-IT" dirty="0">
                <a:solidFill>
                  <a:srgbClr val="FF0000"/>
                </a:solidFill>
              </a:rPr>
              <a:t>. D., </a:t>
            </a:r>
            <a:r>
              <a:rPr lang="it-IT" dirty="0" err="1">
                <a:solidFill>
                  <a:srgbClr val="FF0000"/>
                </a:solidFill>
              </a:rPr>
              <a:t>Gracia</a:t>
            </a:r>
            <a:r>
              <a:rPr lang="it-IT" dirty="0">
                <a:solidFill>
                  <a:srgbClr val="FF0000"/>
                </a:solidFill>
              </a:rPr>
              <a:t>-Linares, M., </a:t>
            </a:r>
            <a:r>
              <a:rPr lang="it-IT" dirty="0" err="1">
                <a:solidFill>
                  <a:srgbClr val="FF0000"/>
                </a:solidFill>
              </a:rPr>
              <a:t>Guzman</a:t>
            </a:r>
            <a:r>
              <a:rPr lang="it-IT" dirty="0">
                <a:solidFill>
                  <a:srgbClr val="FF0000"/>
                </a:solidFill>
              </a:rPr>
              <a:t>, </a:t>
            </a:r>
            <a:r>
              <a:rPr lang="it-IT" dirty="0" err="1">
                <a:solidFill>
                  <a:srgbClr val="FF0000"/>
                </a:solidFill>
              </a:rPr>
              <a:t>F</a:t>
            </a:r>
            <a:r>
              <a:rPr lang="it-IT" dirty="0">
                <a:solidFill>
                  <a:srgbClr val="FF0000"/>
                </a:solidFill>
              </a:rPr>
              <a:t>. S.,</a:t>
            </a:r>
          </a:p>
          <a:p>
            <a:r>
              <a:rPr lang="it-IT" dirty="0" err="1">
                <a:solidFill>
                  <a:srgbClr val="FF0000"/>
                </a:solidFill>
              </a:rPr>
              <a:t>Sep</a:t>
            </a:r>
            <a:r>
              <a:rPr lang="it-IT" dirty="0">
                <a:solidFill>
                  <a:srgbClr val="FF0000"/>
                </a:solidFill>
              </a:rPr>
              <a:t>. 2014. </a:t>
            </a:r>
            <a:r>
              <a:rPr lang="it-IT" dirty="0" smtClean="0">
                <a:solidFill>
                  <a:srgbClr val="FF0000"/>
                </a:solidFill>
              </a:rPr>
              <a:t>MNRAS443, 2242-2251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Clarke, </a:t>
            </a:r>
            <a:r>
              <a:rPr lang="it-IT" dirty="0" err="1">
                <a:solidFill>
                  <a:srgbClr val="FF0000"/>
                </a:solidFill>
              </a:rPr>
              <a:t>J</a:t>
            </a:r>
            <a:r>
              <a:rPr lang="it-IT" dirty="0">
                <a:solidFill>
                  <a:srgbClr val="FF0000"/>
                </a:solidFill>
              </a:rPr>
              <a:t>. D., </a:t>
            </a:r>
            <a:r>
              <a:rPr lang="it-IT" dirty="0" err="1">
                <a:solidFill>
                  <a:srgbClr val="FF0000"/>
                </a:solidFill>
              </a:rPr>
              <a:t>Foot</a:t>
            </a:r>
            <a:r>
              <a:rPr lang="it-IT" dirty="0">
                <a:solidFill>
                  <a:srgbClr val="FF0000"/>
                </a:solidFill>
              </a:rPr>
              <a:t>, </a:t>
            </a:r>
            <a:r>
              <a:rPr lang="it-IT" dirty="0" err="1">
                <a:solidFill>
                  <a:srgbClr val="FF0000"/>
                </a:solidFill>
              </a:rPr>
              <a:t>R</a:t>
            </a:r>
            <a:r>
              <a:rPr lang="it-IT" dirty="0">
                <a:solidFill>
                  <a:srgbClr val="FF0000"/>
                </a:solidFill>
              </a:rPr>
              <a:t>., </a:t>
            </a:r>
            <a:r>
              <a:rPr lang="it-IT" dirty="0" err="1">
                <a:solidFill>
                  <a:srgbClr val="FF0000"/>
                </a:solidFill>
              </a:rPr>
              <a:t>Jan</a:t>
            </a:r>
            <a:r>
              <a:rPr lang="it-IT" dirty="0">
                <a:solidFill>
                  <a:srgbClr val="FF0000"/>
                </a:solidFill>
              </a:rPr>
              <a:t>. 2016. Plasma dark </a:t>
            </a:r>
            <a:r>
              <a:rPr lang="it-IT" dirty="0" err="1">
                <a:solidFill>
                  <a:srgbClr val="FF0000"/>
                </a:solidFill>
              </a:rPr>
              <a:t>matter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dirty="0" err="1">
                <a:solidFill>
                  <a:srgbClr val="FF0000"/>
                </a:solidFill>
              </a:rPr>
              <a:t>direct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detection</a:t>
            </a:r>
            <a:r>
              <a:rPr lang="it-IT" dirty="0">
                <a:solidFill>
                  <a:srgbClr val="FF0000"/>
                </a:solidFill>
              </a:rPr>
              <a:t>. JCAP 1, </a:t>
            </a:r>
            <a:r>
              <a:rPr lang="it-IT" dirty="0" smtClean="0">
                <a:solidFill>
                  <a:srgbClr val="FF0000"/>
                </a:solidFill>
              </a:rPr>
              <a:t>029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24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5044" y="715618"/>
            <a:ext cx="36854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The idea: DM </a:t>
            </a:r>
            <a:r>
              <a:rPr lang="it-IT" sz="2400" dirty="0" err="1" smtClean="0"/>
              <a:t>as</a:t>
            </a:r>
            <a:r>
              <a:rPr lang="it-IT" sz="2400" dirty="0" smtClean="0"/>
              <a:t> a “</a:t>
            </a:r>
            <a:r>
              <a:rPr lang="it-IT" sz="2400" dirty="0" err="1" smtClean="0">
                <a:solidFill>
                  <a:srgbClr val="FF0000"/>
                </a:solidFill>
              </a:rPr>
              <a:t>fluid</a:t>
            </a:r>
            <a:r>
              <a:rPr lang="it-IT" sz="2400" dirty="0" smtClean="0"/>
              <a:t>”</a:t>
            </a:r>
          </a:p>
          <a:p>
            <a:endParaRPr lang="it-IT" dirty="0"/>
          </a:p>
        </p:txBody>
      </p:sp>
      <p:sp>
        <p:nvSpPr>
          <p:cNvPr id="2" name="Freccia destra 1"/>
          <p:cNvSpPr/>
          <p:nvPr/>
        </p:nvSpPr>
        <p:spPr>
          <a:xfrm>
            <a:off x="4035038" y="780150"/>
            <a:ext cx="136497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5654182" y="701012"/>
                <a:ext cx="1588833" cy="463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𝑠</m:t>
                          </m:r>
                        </m:sub>
                      </m:sSub>
                      <m:r>
                        <a:rPr lang="es-ES" sz="2400" b="0" i="1" smtClean="0">
                          <a:latin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2400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</m:e>
                      </m:rad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182" y="701012"/>
                <a:ext cx="1588833" cy="463075"/>
              </a:xfrm>
              <a:prstGeom prst="rect">
                <a:avLst/>
              </a:prstGeom>
              <a:blipFill rotWithShape="0">
                <a:blip r:embed="rId2"/>
                <a:stretch>
                  <a:fillRect t="-56579" b="-4473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/>
          <p:cNvSpPr txBox="1"/>
          <p:nvPr/>
        </p:nvSpPr>
        <p:spPr>
          <a:xfrm>
            <a:off x="7497185" y="805899"/>
            <a:ext cx="1916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(Sound </a:t>
            </a:r>
            <a:r>
              <a:rPr lang="it-IT" dirty="0" err="1" smtClean="0">
                <a:solidFill>
                  <a:srgbClr val="FF0000"/>
                </a:solidFill>
              </a:rPr>
              <a:t>velocity</a:t>
            </a:r>
            <a:r>
              <a:rPr lang="it-IT" dirty="0" smtClean="0">
                <a:solidFill>
                  <a:srgbClr val="FF0000"/>
                </a:solidFill>
              </a:rPr>
              <a:t>)</a:t>
            </a:r>
            <a:endParaRPr lang="it-IT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2644279" y="2569221"/>
                <a:ext cx="7237238" cy="12784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charset="0"/>
                        </a:rPr>
                        <m:t>𝑙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~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10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−3</m:t>
                          </m:r>
                        </m:sup>
                      </m:sSup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𝑝𝑐</m:t>
                      </m:r>
                      <m:d>
                        <m:dPr>
                          <m:ctrlPr>
                            <a:rPr lang="is-I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bg-BG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bg-BG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−3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𝐶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p>
                        <m:sSupPr>
                          <m:ctrlPr>
                            <a:rPr lang="is-I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s-I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g-BG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𝑇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bg-BG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s-ES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is-I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s-I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g-BG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bg-BG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s-E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s-E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is-I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bg-BG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21</m:t>
                              </m:r>
                            </m:num>
                            <m:den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is-I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bg-BG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3</m:t>
                                      </m:r>
                                      <m:r>
                                        <a:rPr lang="es-E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𝑇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s-ES" sz="24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𝐷</m:t>
                                          </m:r>
                                        </m:sub>
                                      </m:sSub>
                                      <m:rad>
                                        <m:radPr>
                                          <m:ctrlPr>
                                            <a:rPr lang="uk-UA" sz="24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radPr>
                                        <m:deg>
                                          <m:r>
                                            <a:rPr lang="uk-UA" sz="24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3</m:t>
                                          </m:r>
                                        </m:deg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sz="2400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sz="2400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𝐶</m:t>
                                              </m:r>
                                            </m:sub>
                                          </m:sSub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279" y="2569221"/>
                <a:ext cx="7237238" cy="127842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/>
          <p:cNvSpPr txBox="1"/>
          <p:nvPr/>
        </p:nvSpPr>
        <p:spPr>
          <a:xfrm>
            <a:off x="265044" y="2730114"/>
            <a:ext cx="1250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Mean</a:t>
            </a:r>
            <a:r>
              <a:rPr lang="it-IT" dirty="0" smtClean="0">
                <a:solidFill>
                  <a:srgbClr val="FF0000"/>
                </a:solidFill>
              </a:rPr>
              <a:t> free</a:t>
            </a:r>
          </a:p>
          <a:p>
            <a:r>
              <a:rPr lang="it-IT" dirty="0" err="1" smtClean="0">
                <a:solidFill>
                  <a:srgbClr val="FF0000"/>
                </a:solidFill>
              </a:rPr>
              <a:t>path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02482" y="3685375"/>
            <a:ext cx="1827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Major </a:t>
            </a:r>
            <a:r>
              <a:rPr lang="it-IT" dirty="0" err="1" smtClean="0">
                <a:solidFill>
                  <a:srgbClr val="FF0000"/>
                </a:solidFill>
              </a:rPr>
              <a:t>axis</a:t>
            </a:r>
            <a:r>
              <a:rPr lang="it-IT" dirty="0" smtClean="0">
                <a:solidFill>
                  <a:srgbClr val="FF0000"/>
                </a:solidFill>
              </a:rPr>
              <a:t> of the </a:t>
            </a:r>
            <a:r>
              <a:rPr lang="it-IT" dirty="0" err="1" smtClean="0">
                <a:solidFill>
                  <a:srgbClr val="FF0000"/>
                </a:solidFill>
              </a:rPr>
              <a:t>binary</a:t>
            </a:r>
            <a:endParaRPr lang="it-IT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2644279" y="3902614"/>
                <a:ext cx="2559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charset="0"/>
                        </a:rPr>
                        <m:t>𝑎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279" y="3902614"/>
                <a:ext cx="25596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6667" r="-95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ccia destra 13"/>
          <p:cNvSpPr/>
          <p:nvPr/>
        </p:nvSpPr>
        <p:spPr>
          <a:xfrm>
            <a:off x="1618155" y="2929994"/>
            <a:ext cx="738085" cy="344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destra 14"/>
          <p:cNvSpPr/>
          <p:nvPr/>
        </p:nvSpPr>
        <p:spPr>
          <a:xfrm>
            <a:off x="1650372" y="3914920"/>
            <a:ext cx="738085" cy="344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6826299" y="6386286"/>
            <a:ext cx="4828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Eliot Rosenberg, </a:t>
            </a:r>
            <a:r>
              <a:rPr lang="it-IT" dirty="0" err="1" smtClean="0">
                <a:solidFill>
                  <a:srgbClr val="FF0000"/>
                </a:solidFill>
              </a:rPr>
              <a:t>JiJi</a:t>
            </a:r>
            <a:r>
              <a:rPr lang="it-IT" dirty="0" smtClean="0">
                <a:solidFill>
                  <a:srgbClr val="FF0000"/>
                </a:solidFill>
              </a:rPr>
              <a:t> Fan arXiv:1705.10341 </a:t>
            </a:r>
            <a:r>
              <a:rPr lang="sk-SK" dirty="0">
                <a:solidFill>
                  <a:srgbClr val="FF0000"/>
                </a:solidFill>
              </a:rPr>
              <a:t>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824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5044" y="715618"/>
            <a:ext cx="36854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The idea: DM </a:t>
            </a:r>
            <a:r>
              <a:rPr lang="it-IT" sz="2400" dirty="0" err="1" smtClean="0"/>
              <a:t>as</a:t>
            </a:r>
            <a:r>
              <a:rPr lang="it-IT" sz="2400" dirty="0" smtClean="0"/>
              <a:t> a “</a:t>
            </a:r>
            <a:r>
              <a:rPr lang="it-IT" sz="2400" dirty="0" err="1" smtClean="0">
                <a:solidFill>
                  <a:srgbClr val="FF0000"/>
                </a:solidFill>
              </a:rPr>
              <a:t>fluid</a:t>
            </a:r>
            <a:r>
              <a:rPr lang="it-IT" sz="2400" dirty="0" smtClean="0"/>
              <a:t>”</a:t>
            </a:r>
          </a:p>
          <a:p>
            <a:endParaRPr lang="it-IT" dirty="0"/>
          </a:p>
        </p:txBody>
      </p:sp>
      <p:sp>
        <p:nvSpPr>
          <p:cNvPr id="2" name="Freccia destra 1"/>
          <p:cNvSpPr/>
          <p:nvPr/>
        </p:nvSpPr>
        <p:spPr>
          <a:xfrm>
            <a:off x="4035038" y="780150"/>
            <a:ext cx="136497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5654182" y="701012"/>
                <a:ext cx="1588833" cy="463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𝑠</m:t>
                          </m:r>
                        </m:sub>
                      </m:sSub>
                      <m:r>
                        <a:rPr lang="es-ES" sz="2400" b="0" i="1" smtClean="0">
                          <a:latin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2400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</m:e>
                      </m:rad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182" y="701012"/>
                <a:ext cx="1588833" cy="463075"/>
              </a:xfrm>
              <a:prstGeom prst="rect">
                <a:avLst/>
              </a:prstGeom>
              <a:blipFill rotWithShape="0">
                <a:blip r:embed="rId2"/>
                <a:stretch>
                  <a:fillRect t="-56579" b="-4473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/>
          <p:cNvSpPr txBox="1"/>
          <p:nvPr/>
        </p:nvSpPr>
        <p:spPr>
          <a:xfrm>
            <a:off x="7497185" y="805899"/>
            <a:ext cx="1916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(Sound </a:t>
            </a:r>
            <a:r>
              <a:rPr lang="it-IT" dirty="0" err="1" smtClean="0">
                <a:solidFill>
                  <a:srgbClr val="FF0000"/>
                </a:solidFill>
              </a:rPr>
              <a:t>velocity</a:t>
            </a:r>
            <a:r>
              <a:rPr lang="it-IT" dirty="0" smtClean="0">
                <a:solidFill>
                  <a:srgbClr val="FF0000"/>
                </a:solidFill>
              </a:rPr>
              <a:t>)</a:t>
            </a:r>
            <a:endParaRPr lang="it-IT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2644279" y="2569221"/>
                <a:ext cx="7237238" cy="12784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charset="0"/>
                        </a:rPr>
                        <m:t>𝑙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~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10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−3</m:t>
                          </m:r>
                        </m:sup>
                      </m:sSup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𝑝𝑐</m:t>
                      </m:r>
                      <m:d>
                        <m:dPr>
                          <m:ctrlPr>
                            <a:rPr lang="is-I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bg-BG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bg-BG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−3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𝐶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p>
                        <m:sSupPr>
                          <m:ctrlPr>
                            <a:rPr lang="is-I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s-I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g-BG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𝑇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bg-BG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s-ES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is-I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s-I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g-BG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bg-BG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s-E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s-E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is-I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bg-BG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21</m:t>
                              </m:r>
                            </m:num>
                            <m:den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lang="is-I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bg-BG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3</m:t>
                                      </m:r>
                                      <m:r>
                                        <a:rPr lang="es-E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𝑇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s-ES" sz="24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𝐷</m:t>
                                          </m:r>
                                        </m:sub>
                                      </m:sSub>
                                      <m:rad>
                                        <m:radPr>
                                          <m:ctrlPr>
                                            <a:rPr lang="uk-UA" sz="24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radPr>
                                        <m:deg>
                                          <m:r>
                                            <a:rPr lang="uk-UA" sz="24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3</m:t>
                                          </m:r>
                                        </m:deg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sz="2400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sz="2400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𝐶</m:t>
                                              </m:r>
                                            </m:sub>
                                          </m:sSub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279" y="2569221"/>
                <a:ext cx="7237238" cy="127842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/>
          <p:cNvSpPr txBox="1"/>
          <p:nvPr/>
        </p:nvSpPr>
        <p:spPr>
          <a:xfrm>
            <a:off x="265044" y="2730114"/>
            <a:ext cx="1250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Mean</a:t>
            </a:r>
            <a:r>
              <a:rPr lang="it-IT" dirty="0" smtClean="0">
                <a:solidFill>
                  <a:srgbClr val="FF0000"/>
                </a:solidFill>
              </a:rPr>
              <a:t> free</a:t>
            </a:r>
          </a:p>
          <a:p>
            <a:r>
              <a:rPr lang="it-IT" dirty="0" err="1" smtClean="0">
                <a:solidFill>
                  <a:srgbClr val="FF0000"/>
                </a:solidFill>
              </a:rPr>
              <a:t>path</a:t>
            </a:r>
            <a:endParaRPr lang="it-IT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2981787" y="5264021"/>
                <a:ext cx="283205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latin typeface="Cambria Math" charset="0"/>
                        </a:rPr>
                        <m:t>𝐾𝑛</m:t>
                      </m:r>
                      <m:r>
                        <a:rPr lang="es-E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≡</m:t>
                      </m:r>
                      <m:r>
                        <a:rPr lang="es-E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𝑙</m:t>
                      </m:r>
                      <m:r>
                        <a:rPr lang="es-E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/</m:t>
                      </m:r>
                      <m:r>
                        <a:rPr lang="es-E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𝑎</m:t>
                      </m:r>
                      <m:r>
                        <a:rPr lang="es-E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≪1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787" y="5264021"/>
                <a:ext cx="2832053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nello 9"/>
          <p:cNvSpPr/>
          <p:nvPr/>
        </p:nvSpPr>
        <p:spPr>
          <a:xfrm>
            <a:off x="2532727" y="4663814"/>
            <a:ext cx="3730171" cy="1631299"/>
          </a:xfrm>
          <a:prstGeom prst="donut">
            <a:avLst>
              <a:gd name="adj" fmla="val 275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803299" y="4786965"/>
            <a:ext cx="3947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/>
              <a:t>Fluid</a:t>
            </a:r>
            <a:r>
              <a:rPr lang="it-IT" sz="2800" dirty="0" smtClean="0"/>
              <a:t> regime: </a:t>
            </a:r>
            <a:r>
              <a:rPr lang="it-IT" sz="2800" dirty="0" smtClean="0">
                <a:solidFill>
                  <a:srgbClr val="FF0000"/>
                </a:solidFill>
              </a:rPr>
              <a:t>Knudsen </a:t>
            </a:r>
            <a:r>
              <a:rPr lang="it-IT" sz="2800" dirty="0" err="1" smtClean="0">
                <a:solidFill>
                  <a:srgbClr val="FF0000"/>
                </a:solidFill>
              </a:rPr>
              <a:t>number</a:t>
            </a:r>
            <a:r>
              <a:rPr lang="it-IT" sz="2800" dirty="0" smtClean="0"/>
              <a:t> </a:t>
            </a:r>
            <a:r>
              <a:rPr lang="it-IT" sz="2800" dirty="0" err="1" smtClean="0"/>
              <a:t>much</a:t>
            </a:r>
            <a:r>
              <a:rPr lang="it-IT" sz="2800" dirty="0" smtClean="0"/>
              <a:t> </a:t>
            </a:r>
            <a:r>
              <a:rPr lang="it-IT" sz="2800" dirty="0" err="1" smtClean="0"/>
              <a:t>less</a:t>
            </a:r>
            <a:r>
              <a:rPr lang="it-IT" sz="2800" dirty="0" smtClean="0"/>
              <a:t> </a:t>
            </a:r>
            <a:r>
              <a:rPr lang="it-IT" sz="2800" dirty="0" err="1" smtClean="0"/>
              <a:t>than</a:t>
            </a:r>
            <a:r>
              <a:rPr lang="it-IT" sz="2800" dirty="0" smtClean="0"/>
              <a:t> </a:t>
            </a:r>
            <a:r>
              <a:rPr lang="it-IT" sz="2800" dirty="0" err="1" smtClean="0"/>
              <a:t>one</a:t>
            </a:r>
            <a:endParaRPr lang="it-IT" sz="28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02482" y="3685375"/>
            <a:ext cx="1827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Major </a:t>
            </a:r>
            <a:r>
              <a:rPr lang="it-IT" dirty="0" err="1" smtClean="0">
                <a:solidFill>
                  <a:srgbClr val="FF0000"/>
                </a:solidFill>
              </a:rPr>
              <a:t>axis</a:t>
            </a:r>
            <a:r>
              <a:rPr lang="it-IT" dirty="0" smtClean="0">
                <a:solidFill>
                  <a:srgbClr val="FF0000"/>
                </a:solidFill>
              </a:rPr>
              <a:t> of the </a:t>
            </a:r>
            <a:r>
              <a:rPr lang="it-IT" dirty="0" err="1" smtClean="0">
                <a:solidFill>
                  <a:srgbClr val="FF0000"/>
                </a:solidFill>
              </a:rPr>
              <a:t>binary</a:t>
            </a:r>
            <a:endParaRPr lang="it-IT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2644279" y="3902614"/>
                <a:ext cx="2559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charset="0"/>
                        </a:rPr>
                        <m:t>𝑎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279" y="3902614"/>
                <a:ext cx="25596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6667" r="-95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ccia destra 13"/>
          <p:cNvSpPr/>
          <p:nvPr/>
        </p:nvSpPr>
        <p:spPr>
          <a:xfrm>
            <a:off x="1618155" y="2929994"/>
            <a:ext cx="738085" cy="344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destra 14"/>
          <p:cNvSpPr/>
          <p:nvPr/>
        </p:nvSpPr>
        <p:spPr>
          <a:xfrm>
            <a:off x="1650372" y="3914920"/>
            <a:ext cx="738085" cy="344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19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5044" y="715618"/>
            <a:ext cx="36854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The idea: DM </a:t>
            </a:r>
            <a:r>
              <a:rPr lang="it-IT" sz="2400" dirty="0" err="1" smtClean="0"/>
              <a:t>as</a:t>
            </a:r>
            <a:r>
              <a:rPr lang="it-IT" sz="2400" dirty="0" smtClean="0"/>
              <a:t> a “</a:t>
            </a:r>
            <a:r>
              <a:rPr lang="it-IT" sz="2400" dirty="0" err="1" smtClean="0">
                <a:solidFill>
                  <a:srgbClr val="FF0000"/>
                </a:solidFill>
              </a:rPr>
              <a:t>fluid</a:t>
            </a:r>
            <a:r>
              <a:rPr lang="it-IT" sz="2400" dirty="0" smtClean="0"/>
              <a:t>”</a:t>
            </a:r>
          </a:p>
          <a:p>
            <a:endParaRPr lang="it-IT" dirty="0"/>
          </a:p>
        </p:txBody>
      </p:sp>
      <p:sp>
        <p:nvSpPr>
          <p:cNvPr id="2" name="Freccia destra 1"/>
          <p:cNvSpPr/>
          <p:nvPr/>
        </p:nvSpPr>
        <p:spPr>
          <a:xfrm>
            <a:off x="4961029" y="780150"/>
            <a:ext cx="136497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8693780" y="780150"/>
            <a:ext cx="1743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Sound </a:t>
            </a:r>
            <a:r>
              <a:rPr lang="it-IT" dirty="0" err="1" smtClean="0">
                <a:solidFill>
                  <a:srgbClr val="FF0000"/>
                </a:solidFill>
              </a:rPr>
              <a:t>velocity</a:t>
            </a:r>
            <a:endParaRPr lang="it-IT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213038" y="2462487"/>
                <a:ext cx="4404347" cy="1278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it-IT" sz="2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𝛻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it-IT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f>
                        <m:fPr>
                          <m:ctrlPr>
                            <a:rPr lang="bg-BG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bg-BG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bg-BG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bg-BG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=−</m:t>
                      </m:r>
                      <m:f>
                        <m:fPr>
                          <m:ctrlPr>
                            <a:rPr lang="bg-BG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4</m:t>
                          </m:r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𝐺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𝜚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𝑒𝑥𝑡</m:t>
                          </m:r>
                        </m:sub>
                      </m:sSub>
                      <m:d>
                        <m:dPr>
                          <m:ctrlP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s-ES" sz="24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s-ES" sz="2400" b="0" i="1" smtClean="0">
                              <a:latin typeface="Cambria Math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s-ES" sz="2400" b="0" dirty="0" smtClean="0">
                  <a:ea typeface="Cambria Math" charset="0"/>
                  <a:cs typeface="Cambria Math" charset="0"/>
                </a:endParaRPr>
              </a:p>
              <a:p>
                <a:endParaRPr lang="it-IT" sz="2400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38" y="2462487"/>
                <a:ext cx="4404347" cy="12784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ttore 2 7"/>
          <p:cNvCxnSpPr/>
          <p:nvPr/>
        </p:nvCxnSpPr>
        <p:spPr>
          <a:xfrm flipV="1">
            <a:off x="1868557" y="1921565"/>
            <a:ext cx="887895" cy="6626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2756452" y="1484151"/>
                <a:ext cx="1516377" cy="695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bg-BG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𝜚</m:t>
                          </m:r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𝜚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𝜚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452" y="1484151"/>
                <a:ext cx="1516377" cy="6958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7206445" y="2093155"/>
                <a:ext cx="1171667" cy="822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s-ES" sz="2400" b="0" i="1" smtClean="0">
                              <a:latin typeface="Cambria Math" charset="0"/>
                            </a:rPr>
                            <m:t>,0,0</m:t>
                          </m:r>
                        </m:e>
                      </m:d>
                    </m:oMath>
                  </m:oMathPara>
                </a14:m>
                <a:endParaRPr lang="es-E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𝑝</m:t>
                          </m:r>
                        </m:sub>
                      </m:sSub>
                      <m:r>
                        <a:rPr lang="es-ES" sz="2400" b="0" i="1" smtClean="0">
                          <a:latin typeface="Cambria Math" charset="0"/>
                        </a:rPr>
                        <m:t>,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𝜋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,0)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445" y="2093155"/>
                <a:ext cx="1171667" cy="822148"/>
              </a:xfrm>
              <a:prstGeom prst="rect">
                <a:avLst/>
              </a:prstGeom>
              <a:blipFill rotWithShape="0">
                <a:blip r:embed="rId5"/>
                <a:stretch>
                  <a:fillRect l="-8333" r="-9375" b="-125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arentesi graffa chiusa 10"/>
          <p:cNvSpPr/>
          <p:nvPr/>
        </p:nvSpPr>
        <p:spPr>
          <a:xfrm>
            <a:off x="8304308" y="1835742"/>
            <a:ext cx="612000" cy="1296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9068324" y="2288224"/>
            <a:ext cx="177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Positions </a:t>
            </a:r>
            <a:r>
              <a:rPr lang="it-IT" dirty="0" err="1" smtClean="0"/>
              <a:t>at</a:t>
            </a:r>
            <a:r>
              <a:rPr lang="it-IT" dirty="0" smtClean="0"/>
              <a:t> t=0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6715475" y="701012"/>
                <a:ext cx="1588833" cy="463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𝑠</m:t>
                          </m:r>
                        </m:sub>
                      </m:sSub>
                      <m:r>
                        <a:rPr lang="es-ES" sz="2400" b="0" i="1" smtClean="0">
                          <a:latin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2400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</m:e>
                      </m:rad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475" y="701012"/>
                <a:ext cx="1588833" cy="463075"/>
              </a:xfrm>
              <a:prstGeom prst="rect">
                <a:avLst/>
              </a:prstGeom>
              <a:blipFill rotWithShape="0">
                <a:blip r:embed="rId6"/>
                <a:stretch>
                  <a:fillRect t="-56579" b="-4473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35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5044" y="715618"/>
            <a:ext cx="36854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The idea: DM </a:t>
            </a:r>
            <a:r>
              <a:rPr lang="it-IT" sz="2400" dirty="0" err="1" smtClean="0"/>
              <a:t>as</a:t>
            </a:r>
            <a:r>
              <a:rPr lang="it-IT" sz="2400" dirty="0" smtClean="0"/>
              <a:t> a “</a:t>
            </a:r>
            <a:r>
              <a:rPr lang="it-IT" sz="2400" dirty="0" err="1" smtClean="0">
                <a:solidFill>
                  <a:srgbClr val="FF0000"/>
                </a:solidFill>
              </a:rPr>
              <a:t>fluid</a:t>
            </a:r>
            <a:r>
              <a:rPr lang="it-IT" sz="2400" dirty="0" smtClean="0"/>
              <a:t>”</a:t>
            </a:r>
          </a:p>
          <a:p>
            <a:endParaRPr lang="it-IT" dirty="0"/>
          </a:p>
        </p:txBody>
      </p:sp>
      <p:sp>
        <p:nvSpPr>
          <p:cNvPr id="2" name="Freccia destra 1"/>
          <p:cNvSpPr/>
          <p:nvPr/>
        </p:nvSpPr>
        <p:spPr>
          <a:xfrm>
            <a:off x="4961029" y="780150"/>
            <a:ext cx="136497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8950887" y="747883"/>
            <a:ext cx="1743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Sound </a:t>
            </a:r>
            <a:r>
              <a:rPr lang="it-IT" dirty="0" err="1" smtClean="0">
                <a:solidFill>
                  <a:srgbClr val="FF0000"/>
                </a:solidFill>
              </a:rPr>
              <a:t>velocity</a:t>
            </a:r>
            <a:endParaRPr lang="it-IT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213038" y="2462487"/>
                <a:ext cx="9853467" cy="1831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it-IT" sz="2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𝛻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it-IT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f>
                        <m:fPr>
                          <m:ctrlPr>
                            <a:rPr lang="bg-BG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bg-BG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bg-BG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bg-BG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=−</m:t>
                      </m:r>
                      <m:f>
                        <m:fPr>
                          <m:ctrlPr>
                            <a:rPr lang="bg-BG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4</m:t>
                          </m:r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𝐺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𝜚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𝑒𝑥𝑡</m:t>
                          </m:r>
                        </m:sub>
                      </m:sSub>
                      <m:d>
                        <m:dPr>
                          <m:ctrlP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s-ES" sz="24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s-ES" sz="2400" b="0" i="1" smtClean="0">
                              <a:latin typeface="Cambria Math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s-ES" sz="2400" b="0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𝜚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𝑒𝑥𝑡</m:t>
                          </m:r>
                        </m:sub>
                      </m:sSub>
                      <m:d>
                        <m:dPr>
                          <m:ctrlP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s-ES" sz="24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s-ES" sz="2400" b="0" i="1" smtClean="0"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es-ES" sz="2400" b="0" i="1" smtClean="0">
                          <a:latin typeface="Cambria Math" charset="0"/>
                        </a:rPr>
                        <m:t>=</m:t>
                      </m:r>
                      <m:r>
                        <a:rPr lang="es-ES" sz="2400" b="0" i="1" smtClean="0">
                          <a:latin typeface="Cambria Math" charset="0"/>
                        </a:rPr>
                        <m:t>𝑀𝐻</m:t>
                      </m:r>
                      <m:r>
                        <a:rPr lang="es-ES" sz="2400" b="0" i="1" smtClean="0">
                          <a:latin typeface="Cambria Math" charset="0"/>
                        </a:rPr>
                        <m:t>(</m:t>
                      </m:r>
                      <m:r>
                        <a:rPr lang="es-ES" sz="2400" b="0" i="1" smtClean="0">
                          <a:latin typeface="Cambria Math" charset="0"/>
                        </a:rPr>
                        <m:t>𝑡</m:t>
                      </m:r>
                      <m:r>
                        <a:rPr lang="es-ES" sz="2400" b="0" i="1" smtClean="0">
                          <a:latin typeface="Cambria Math" charset="0"/>
                        </a:rPr>
                        <m:t>)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𝛿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𝑟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𝑝</m:t>
                          </m:r>
                        </m:sub>
                      </m:sSub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𝛿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𝑧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pt-BR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𝜃</m:t>
                                  </m:r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Ω</m:t>
                                  </m:r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𝜃</m:t>
                                  </m:r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𝜋</m:t>
                                  </m:r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Ω</m:t>
                                  </m:r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s-ES" sz="2400" b="0" dirty="0" smtClean="0">
                  <a:ea typeface="Cambria Math" charset="0"/>
                  <a:cs typeface="Cambria Math" charset="0"/>
                </a:endParaRPr>
              </a:p>
              <a:p>
                <a:endParaRPr lang="it-IT" sz="2400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38" y="2462487"/>
                <a:ext cx="9853467" cy="18312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ttore 2 7"/>
          <p:cNvCxnSpPr/>
          <p:nvPr/>
        </p:nvCxnSpPr>
        <p:spPr>
          <a:xfrm flipV="1">
            <a:off x="1868557" y="1921565"/>
            <a:ext cx="887895" cy="6626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2756452" y="1484151"/>
                <a:ext cx="1516377" cy="695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bg-BG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𝜚</m:t>
                          </m:r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𝜚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𝜚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452" y="1484151"/>
                <a:ext cx="1516377" cy="6958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7206445" y="2093155"/>
                <a:ext cx="1171667" cy="822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s-ES" sz="2400" b="0" i="1" smtClean="0">
                              <a:latin typeface="Cambria Math" charset="0"/>
                            </a:rPr>
                            <m:t>,0,0</m:t>
                          </m:r>
                        </m:e>
                      </m:d>
                    </m:oMath>
                  </m:oMathPara>
                </a14:m>
                <a:endParaRPr lang="es-E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𝑝</m:t>
                          </m:r>
                        </m:sub>
                      </m:sSub>
                      <m:r>
                        <a:rPr lang="es-ES" sz="2400" b="0" i="1" smtClean="0">
                          <a:latin typeface="Cambria Math" charset="0"/>
                        </a:rPr>
                        <m:t>,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𝜋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,0)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445" y="2093155"/>
                <a:ext cx="1171667" cy="822148"/>
              </a:xfrm>
              <a:prstGeom prst="rect">
                <a:avLst/>
              </a:prstGeom>
              <a:blipFill rotWithShape="0">
                <a:blip r:embed="rId5"/>
                <a:stretch>
                  <a:fillRect l="-8333" r="-9375" b="-125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arentesi graffa chiusa 10"/>
          <p:cNvSpPr/>
          <p:nvPr/>
        </p:nvSpPr>
        <p:spPr>
          <a:xfrm>
            <a:off x="8304308" y="1835742"/>
            <a:ext cx="612000" cy="1296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9068324" y="2288224"/>
            <a:ext cx="177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Positions </a:t>
            </a:r>
            <a:r>
              <a:rPr lang="it-IT" dirty="0" err="1" smtClean="0"/>
              <a:t>at</a:t>
            </a:r>
            <a:r>
              <a:rPr lang="it-IT" dirty="0" smtClean="0"/>
              <a:t> t=0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6789279" y="701012"/>
                <a:ext cx="1588833" cy="463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𝑠</m:t>
                          </m:r>
                        </m:sub>
                      </m:sSub>
                      <m:r>
                        <a:rPr lang="es-ES" sz="2400" b="0" i="1" smtClean="0">
                          <a:latin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2400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</m:e>
                      </m:rad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279" y="701012"/>
                <a:ext cx="1588833" cy="463075"/>
              </a:xfrm>
              <a:prstGeom prst="rect">
                <a:avLst/>
              </a:prstGeom>
              <a:blipFill rotWithShape="0">
                <a:blip r:embed="rId6"/>
                <a:stretch>
                  <a:fillRect t="-56579" b="-4473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4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848" y="-191229"/>
            <a:ext cx="10058400" cy="1609344"/>
          </a:xfrm>
        </p:spPr>
        <p:txBody>
          <a:bodyPr/>
          <a:lstStyle/>
          <a:p>
            <a:pPr algn="ctr"/>
            <a:r>
              <a:rPr lang="it-IT" dirty="0" smtClean="0"/>
              <a:t>Dark </a:t>
            </a:r>
            <a:r>
              <a:rPr lang="it-IT" dirty="0" err="1" smtClean="0"/>
              <a:t>matter</a:t>
            </a:r>
            <a:r>
              <a:rPr lang="it-IT" dirty="0" smtClean="0"/>
              <a:t> </a:t>
            </a:r>
            <a:r>
              <a:rPr lang="it-IT" dirty="0" err="1" smtClean="0"/>
              <a:t>evidence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8978"/>
            <a:ext cx="3137687" cy="25146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5" y="1981937"/>
            <a:ext cx="2819111" cy="192469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725" y="1666778"/>
            <a:ext cx="2070079" cy="23368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0851" y="1666778"/>
            <a:ext cx="3078627" cy="198267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89449" y="991881"/>
            <a:ext cx="2358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Rotation</a:t>
            </a:r>
            <a:r>
              <a:rPr lang="it-IT" sz="2400" dirty="0" smtClean="0"/>
              <a:t> </a:t>
            </a:r>
            <a:r>
              <a:rPr lang="it-IT" sz="2400" dirty="0" err="1" smtClean="0"/>
              <a:t>curves</a:t>
            </a:r>
            <a:endParaRPr lang="it-IT" sz="2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991566" y="1328357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Lensing</a:t>
            </a:r>
            <a:endParaRPr lang="it-IT" sz="2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277696" y="1097524"/>
            <a:ext cx="2905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Structure</a:t>
            </a:r>
            <a:r>
              <a:rPr lang="it-IT" sz="2400" dirty="0" smtClean="0"/>
              <a:t> </a:t>
            </a:r>
            <a:r>
              <a:rPr lang="it-IT" sz="2400" dirty="0" err="1" smtClean="0"/>
              <a:t>formation</a:t>
            </a:r>
            <a:endParaRPr lang="it-IT" sz="2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9911927" y="1238360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CMB</a:t>
            </a:r>
            <a:endParaRPr lang="it-IT" sz="2400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1822" y="4373216"/>
            <a:ext cx="3783566" cy="2400671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5844208" y="5062331"/>
            <a:ext cx="5284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/>
              <a:t>Unravelling</a:t>
            </a:r>
            <a:r>
              <a:rPr lang="it-IT" sz="2800" dirty="0" smtClean="0"/>
              <a:t> the nature of DM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one</a:t>
            </a:r>
            <a:r>
              <a:rPr lang="it-IT" sz="2800" dirty="0" smtClean="0"/>
              <a:t> of the </a:t>
            </a:r>
            <a:r>
              <a:rPr lang="it-IT" sz="2800" dirty="0" err="1" smtClean="0"/>
              <a:t>most</a:t>
            </a:r>
            <a:r>
              <a:rPr lang="it-IT" sz="2800" dirty="0" smtClean="0"/>
              <a:t> </a:t>
            </a:r>
            <a:r>
              <a:rPr lang="it-IT" sz="2800" dirty="0" err="1" smtClean="0"/>
              <a:t>fundamental</a:t>
            </a:r>
            <a:r>
              <a:rPr lang="it-IT" sz="2800" dirty="0" smtClean="0"/>
              <a:t> </a:t>
            </a:r>
            <a:r>
              <a:rPr lang="it-IT" sz="2800" dirty="0" err="1" smtClean="0"/>
              <a:t>frontiers</a:t>
            </a:r>
            <a:r>
              <a:rPr lang="it-IT" sz="2800" dirty="0" smtClean="0"/>
              <a:t> of </a:t>
            </a:r>
            <a:r>
              <a:rPr lang="it-IT" sz="2800" dirty="0" err="1" smtClean="0"/>
              <a:t>modern</a:t>
            </a:r>
            <a:r>
              <a:rPr lang="it-IT" sz="2800" dirty="0" smtClean="0"/>
              <a:t> </a:t>
            </a:r>
            <a:r>
              <a:rPr lang="it-IT" sz="2800" dirty="0" err="1" smtClean="0"/>
              <a:t>physics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7380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5044" y="715618"/>
            <a:ext cx="36854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The idea: DM </a:t>
            </a:r>
            <a:r>
              <a:rPr lang="it-IT" sz="2400" dirty="0" err="1" smtClean="0"/>
              <a:t>as</a:t>
            </a:r>
            <a:r>
              <a:rPr lang="it-IT" sz="2400" dirty="0" smtClean="0"/>
              <a:t> a “</a:t>
            </a:r>
            <a:r>
              <a:rPr lang="it-IT" sz="2400" dirty="0" err="1" smtClean="0">
                <a:solidFill>
                  <a:srgbClr val="FF0000"/>
                </a:solidFill>
              </a:rPr>
              <a:t>fluid</a:t>
            </a:r>
            <a:r>
              <a:rPr lang="it-IT" sz="2400" dirty="0" smtClean="0"/>
              <a:t>”</a:t>
            </a:r>
          </a:p>
          <a:p>
            <a:endParaRPr lang="it-IT" dirty="0"/>
          </a:p>
        </p:txBody>
      </p:sp>
      <p:sp>
        <p:nvSpPr>
          <p:cNvPr id="2" name="Freccia destra 1"/>
          <p:cNvSpPr/>
          <p:nvPr/>
        </p:nvSpPr>
        <p:spPr>
          <a:xfrm>
            <a:off x="4591241" y="845979"/>
            <a:ext cx="136497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8304308" y="825868"/>
            <a:ext cx="1743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Sound </a:t>
            </a:r>
            <a:r>
              <a:rPr lang="it-IT" dirty="0" err="1" smtClean="0">
                <a:solidFill>
                  <a:srgbClr val="FF0000"/>
                </a:solidFill>
              </a:rPr>
              <a:t>velocity</a:t>
            </a:r>
            <a:endParaRPr lang="it-IT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213038" y="2462487"/>
                <a:ext cx="9853467" cy="1831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it-IT" sz="2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𝛻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it-IT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f>
                        <m:fPr>
                          <m:ctrlPr>
                            <a:rPr lang="bg-BG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bg-BG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bg-BG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bg-BG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=−</m:t>
                      </m:r>
                      <m:f>
                        <m:fPr>
                          <m:ctrlPr>
                            <a:rPr lang="bg-BG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4</m:t>
                          </m:r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𝐺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𝜚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𝑒𝑥𝑡</m:t>
                          </m:r>
                        </m:sub>
                      </m:sSub>
                      <m:d>
                        <m:dPr>
                          <m:ctrlP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s-ES" sz="24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s-ES" sz="2400" b="0" i="1" smtClean="0">
                              <a:latin typeface="Cambria Math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s-ES" sz="2400" b="0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𝜚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𝑒𝑥𝑡</m:t>
                          </m:r>
                        </m:sub>
                      </m:sSub>
                      <m:d>
                        <m:dPr>
                          <m:ctrlP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s-ES" sz="24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s-ES" sz="2400" b="0" i="1" smtClean="0"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es-ES" sz="2400" b="0" i="1" smtClean="0">
                          <a:latin typeface="Cambria Math" charset="0"/>
                        </a:rPr>
                        <m:t>=</m:t>
                      </m:r>
                      <m:r>
                        <a:rPr lang="es-ES" sz="2400" b="0" i="1" smtClean="0">
                          <a:latin typeface="Cambria Math" charset="0"/>
                        </a:rPr>
                        <m:t>𝑀𝐻</m:t>
                      </m:r>
                      <m:r>
                        <a:rPr lang="es-ES" sz="2400" b="0" i="1" smtClean="0">
                          <a:latin typeface="Cambria Math" charset="0"/>
                        </a:rPr>
                        <m:t>(</m:t>
                      </m:r>
                      <m:r>
                        <a:rPr lang="es-ES" sz="2400" b="0" i="1" smtClean="0">
                          <a:latin typeface="Cambria Math" charset="0"/>
                        </a:rPr>
                        <m:t>𝑡</m:t>
                      </m:r>
                      <m:r>
                        <a:rPr lang="es-ES" sz="2400" b="0" i="1" smtClean="0">
                          <a:latin typeface="Cambria Math" charset="0"/>
                        </a:rPr>
                        <m:t>)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𝛿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𝑟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𝑝</m:t>
                          </m:r>
                        </m:sub>
                      </m:sSub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𝛿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𝑧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pt-BR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𝜃</m:t>
                                  </m:r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Ω</m:t>
                                  </m:r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𝜃</m:t>
                                  </m:r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𝜋</m:t>
                                  </m:r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Ω</m:t>
                                  </m:r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s-ES" sz="2400" b="0" dirty="0" smtClean="0">
                  <a:ea typeface="Cambria Math" charset="0"/>
                  <a:cs typeface="Cambria Math" charset="0"/>
                </a:endParaRPr>
              </a:p>
              <a:p>
                <a:endParaRPr lang="it-IT" sz="2400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38" y="2462487"/>
                <a:ext cx="9853467" cy="18312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ttore 2 7"/>
          <p:cNvCxnSpPr/>
          <p:nvPr/>
        </p:nvCxnSpPr>
        <p:spPr>
          <a:xfrm flipV="1">
            <a:off x="1868557" y="1921565"/>
            <a:ext cx="887895" cy="6626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2756452" y="1484151"/>
                <a:ext cx="1516377" cy="695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bg-BG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𝜚</m:t>
                          </m:r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𝜚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𝜚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452" y="1484151"/>
                <a:ext cx="1516377" cy="6958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7206445" y="2093155"/>
                <a:ext cx="1171667" cy="822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s-ES" sz="2400" b="0" i="1" smtClean="0">
                              <a:latin typeface="Cambria Math" charset="0"/>
                            </a:rPr>
                            <m:t>,0,0</m:t>
                          </m:r>
                        </m:e>
                      </m:d>
                    </m:oMath>
                  </m:oMathPara>
                </a14:m>
                <a:endParaRPr lang="es-E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𝑝</m:t>
                          </m:r>
                        </m:sub>
                      </m:sSub>
                      <m:r>
                        <a:rPr lang="es-ES" sz="2400" b="0" i="1" smtClean="0">
                          <a:latin typeface="Cambria Math" charset="0"/>
                        </a:rPr>
                        <m:t>,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𝜋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,0)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445" y="2093155"/>
                <a:ext cx="1171667" cy="822148"/>
              </a:xfrm>
              <a:prstGeom prst="rect">
                <a:avLst/>
              </a:prstGeom>
              <a:blipFill rotWithShape="0">
                <a:blip r:embed="rId5"/>
                <a:stretch>
                  <a:fillRect l="-8333" r="-9375" b="-125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arentesi graffa chiusa 10"/>
          <p:cNvSpPr/>
          <p:nvPr/>
        </p:nvSpPr>
        <p:spPr>
          <a:xfrm>
            <a:off x="8304308" y="1835742"/>
            <a:ext cx="612000" cy="1296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9068324" y="2288224"/>
            <a:ext cx="177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Positions </a:t>
            </a:r>
            <a:r>
              <a:rPr lang="it-IT" dirty="0" err="1" smtClean="0"/>
              <a:t>at</a:t>
            </a:r>
            <a:r>
              <a:rPr lang="it-IT" dirty="0" smtClean="0"/>
              <a:t> t=0</a:t>
            </a:r>
            <a:endParaRPr lang="it-IT" dirty="0"/>
          </a:p>
        </p:txBody>
      </p:sp>
      <p:sp>
        <p:nvSpPr>
          <p:cNvPr id="7" name="Freccia giù 6"/>
          <p:cNvSpPr/>
          <p:nvPr/>
        </p:nvSpPr>
        <p:spPr>
          <a:xfrm>
            <a:off x="4094922" y="4134678"/>
            <a:ext cx="477078" cy="7818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1427216" y="4997287"/>
                <a:ext cx="6534738" cy="968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𝐹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𝐷𝐹</m:t>
                          </m:r>
                        </m:sub>
                      </m:sSub>
                      <m:r>
                        <a:rPr lang="es-ES" sz="2400" b="0" i="1" smtClean="0">
                          <a:latin typeface="Cambria Math" charset="0"/>
                        </a:rPr>
                        <m:t>=</m:t>
                      </m:r>
                      <m:r>
                        <a:rPr lang="es-ES" sz="2400" b="0" i="1" smtClean="0">
                          <a:latin typeface="Cambria Math" charset="0"/>
                        </a:rPr>
                        <m:t>𝐺𝑀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𝜚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bg-BG" sz="24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bg-BG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s-ES" sz="2400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s-ES" sz="2400" b="0" i="1" smtClean="0"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)(</m:t>
                              </m:r>
                              <m:acc>
                                <m:accPr>
                                  <m:chr m:val="⃗"/>
                                  <m:ctrlP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s-ES" sz="2400" b="0" i="1" smtClean="0">
                                  <a:latin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b="0" i="1" smtClean="0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2400" b="0" i="1" smtClean="0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bg-BG" sz="24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400" b="0" i="1" smtClean="0">
                                      <a:latin typeface="Cambria Math" charset="0"/>
                                    </a:rPr>
                                    <m:t>|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s-ES" sz="2400" b="0" i="1" smtClean="0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2400" b="0" i="1" smtClean="0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s-ES" sz="2400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400" b="0" i="1" smtClean="0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ES" sz="2400" b="0" i="1" smtClean="0">
                                              <a:latin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ES" sz="2400" b="0" i="1" smtClean="0"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sub>
                                    <m:sup/>
                                  </m:sSubSup>
                                  <m:r>
                                    <a:rPr lang="es-ES" sz="2400" b="0" i="1" smtClean="0">
                                      <a:latin typeface="Cambria Math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s-ES" sz="2400" b="0" i="1" smtClean="0">
                                      <a:latin typeface="Cambria Math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s-ES" sz="2400" b="0" i="1" smtClean="0">
                              <a:latin typeface="Cambria Math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s-ES" sz="24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s-ES" sz="24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s-ES" sz="2400" b="0" i="1" smtClean="0">
                              <a:latin typeface="Cambria Math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2400" b="0" i="1" smtClean="0">
                                      <a:latin typeface="Cambria Math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sz="2400" b="0" i="1" smtClean="0">
                                  <a:latin typeface="Cambria Math" charset="0"/>
                                </a:rPr>
                                <m:t>𝐷𝐹</m:t>
                              </m:r>
                              <m:r>
                                <a:rPr lang="es-ES" sz="2400" b="0" i="1" smtClean="0">
                                  <a:latin typeface="Cambria Math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s-ES" sz="2400" b="0" i="1" smtClean="0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2400" b="0" i="1" smtClean="0">
                                      <a:latin typeface="Cambria Math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sz="2400" b="0" i="1" smtClean="0">
                                  <a:latin typeface="Cambria Math" charset="0"/>
                                </a:rPr>
                                <m:t>𝐷𝐹</m:t>
                              </m:r>
                              <m:r>
                                <a:rPr lang="es-ES" sz="2400" b="0" i="1" smtClean="0">
                                  <a:latin typeface="Cambria Math" charset="0"/>
                                </a:rPr>
                                <m:t>,2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216" y="4997287"/>
                <a:ext cx="6534738" cy="9685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6412028" y="718328"/>
                <a:ext cx="1588833" cy="463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𝑠</m:t>
                          </m:r>
                        </m:sub>
                      </m:sSub>
                      <m:r>
                        <a:rPr lang="es-ES" sz="2400" b="0" i="1" smtClean="0">
                          <a:latin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2400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</m:e>
                      </m:rad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028" y="718328"/>
                <a:ext cx="1588833" cy="463075"/>
              </a:xfrm>
              <a:prstGeom prst="rect">
                <a:avLst/>
              </a:prstGeom>
              <a:blipFill rotWithShape="0">
                <a:blip r:embed="rId7"/>
                <a:stretch>
                  <a:fillRect t="-56579" b="-4473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1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5044" y="715618"/>
            <a:ext cx="36854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The idea: DM </a:t>
            </a:r>
            <a:r>
              <a:rPr lang="it-IT" sz="2400" dirty="0" err="1" smtClean="0"/>
              <a:t>as</a:t>
            </a:r>
            <a:r>
              <a:rPr lang="it-IT" sz="2400" dirty="0" smtClean="0"/>
              <a:t> a “</a:t>
            </a:r>
            <a:r>
              <a:rPr lang="it-IT" sz="2400" dirty="0" err="1" smtClean="0">
                <a:solidFill>
                  <a:srgbClr val="FF0000"/>
                </a:solidFill>
              </a:rPr>
              <a:t>fluid</a:t>
            </a:r>
            <a:r>
              <a:rPr lang="it-IT" sz="2400" dirty="0" smtClean="0"/>
              <a:t>”</a:t>
            </a:r>
          </a:p>
          <a:p>
            <a:endParaRPr lang="it-IT" dirty="0"/>
          </a:p>
        </p:txBody>
      </p:sp>
      <p:sp>
        <p:nvSpPr>
          <p:cNvPr id="2" name="Freccia destra 1"/>
          <p:cNvSpPr/>
          <p:nvPr/>
        </p:nvSpPr>
        <p:spPr>
          <a:xfrm>
            <a:off x="4333461" y="767546"/>
            <a:ext cx="136497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8378112" y="749934"/>
            <a:ext cx="1743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Sound </a:t>
            </a:r>
            <a:r>
              <a:rPr lang="it-IT" dirty="0" err="1" smtClean="0">
                <a:solidFill>
                  <a:srgbClr val="FF0000"/>
                </a:solidFill>
              </a:rPr>
              <a:t>velocity</a:t>
            </a:r>
            <a:endParaRPr lang="it-IT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213038" y="2462487"/>
                <a:ext cx="10093853" cy="1831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it-IT" sz="2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𝛻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it-IT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f>
                        <m:fPr>
                          <m:ctrlPr>
                            <a:rPr lang="bg-BG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bg-BG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bg-BG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bg-BG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=−</m:t>
                      </m:r>
                      <m:f>
                        <m:fPr>
                          <m:ctrlPr>
                            <a:rPr lang="bg-BG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4</m:t>
                          </m:r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𝐺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𝜚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𝑒𝑥𝑡</m:t>
                          </m:r>
                        </m:sub>
                      </m:sSub>
                      <m:d>
                        <m:dPr>
                          <m:ctrlP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s-ES" sz="24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s-ES" sz="2400" b="0" i="1" smtClean="0">
                              <a:latin typeface="Cambria Math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s-ES" sz="2400" b="0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𝜚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𝑒𝑥𝑡</m:t>
                          </m:r>
                        </m:sub>
                      </m:sSub>
                      <m:d>
                        <m:dPr>
                          <m:ctrlP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s-ES" sz="24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s-ES" sz="2400" b="0" i="1" smtClean="0"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es-ES" sz="24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s-ES" sz="2400" b="0" i="1" smtClean="0">
                          <a:latin typeface="Cambria Math" charset="0"/>
                        </a:rPr>
                        <m:t>𝐻</m:t>
                      </m:r>
                      <m:r>
                        <a:rPr lang="es-ES" sz="2400" b="0" i="1" smtClean="0">
                          <a:latin typeface="Cambria Math" charset="0"/>
                        </a:rPr>
                        <m:t>(</m:t>
                      </m:r>
                      <m:r>
                        <a:rPr lang="es-ES" sz="2400" b="0" i="1" smtClean="0">
                          <a:latin typeface="Cambria Math" charset="0"/>
                        </a:rPr>
                        <m:t>𝑡</m:t>
                      </m:r>
                      <m:r>
                        <a:rPr lang="es-ES" sz="2400" b="0" i="1" smtClean="0">
                          <a:latin typeface="Cambria Math" charset="0"/>
                        </a:rPr>
                        <m:t>)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𝛿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𝑟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𝑝</m:t>
                          </m:r>
                        </m:sub>
                      </m:sSub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𝛿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𝑧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pt-BR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𝜃</m:t>
                                  </m:r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Ω</m:t>
                                  </m:r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𝜃</m:t>
                                  </m:r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𝜋</m:t>
                                  </m:r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Ω</m:t>
                                  </m:r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s-ES" sz="2400" b="0" dirty="0" smtClean="0">
                  <a:ea typeface="Cambria Math" charset="0"/>
                  <a:cs typeface="Cambria Math" charset="0"/>
                </a:endParaRPr>
              </a:p>
              <a:p>
                <a:endParaRPr lang="it-IT" sz="2400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38" y="2462487"/>
                <a:ext cx="10093853" cy="183120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ttore 2 7"/>
          <p:cNvCxnSpPr/>
          <p:nvPr/>
        </p:nvCxnSpPr>
        <p:spPr>
          <a:xfrm flipV="1">
            <a:off x="1868557" y="1921565"/>
            <a:ext cx="887895" cy="6626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2756452" y="1484151"/>
                <a:ext cx="1516377" cy="695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bg-BG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𝜚</m:t>
                          </m:r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𝜚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𝜚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452" y="1484151"/>
                <a:ext cx="1516377" cy="6958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7206445" y="2093155"/>
                <a:ext cx="1171667" cy="822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s-ES" sz="2400" b="0" i="1" smtClean="0">
                              <a:latin typeface="Cambria Math" charset="0"/>
                            </a:rPr>
                            <m:t>,0,0</m:t>
                          </m:r>
                        </m:e>
                      </m:d>
                    </m:oMath>
                  </m:oMathPara>
                </a14:m>
                <a:endParaRPr lang="es-E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𝑝</m:t>
                          </m:r>
                        </m:sub>
                      </m:sSub>
                      <m:r>
                        <a:rPr lang="es-ES" sz="2400" b="0" i="1" smtClean="0">
                          <a:latin typeface="Cambria Math" charset="0"/>
                        </a:rPr>
                        <m:t>,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𝜋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,0)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445" y="2093155"/>
                <a:ext cx="1171667" cy="822148"/>
              </a:xfrm>
              <a:prstGeom prst="rect">
                <a:avLst/>
              </a:prstGeom>
              <a:blipFill rotWithShape="0">
                <a:blip r:embed="rId5"/>
                <a:stretch>
                  <a:fillRect l="-8333" r="-9375" b="-125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arentesi graffa chiusa 10"/>
          <p:cNvSpPr/>
          <p:nvPr/>
        </p:nvSpPr>
        <p:spPr>
          <a:xfrm>
            <a:off x="8304308" y="1835742"/>
            <a:ext cx="612000" cy="1296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9068324" y="2288224"/>
            <a:ext cx="177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Positions </a:t>
            </a:r>
            <a:r>
              <a:rPr lang="it-IT" dirty="0" err="1" smtClean="0"/>
              <a:t>at</a:t>
            </a:r>
            <a:r>
              <a:rPr lang="it-IT" dirty="0" smtClean="0"/>
              <a:t> t=0</a:t>
            </a:r>
            <a:endParaRPr lang="it-IT" dirty="0"/>
          </a:p>
        </p:txBody>
      </p:sp>
      <p:sp>
        <p:nvSpPr>
          <p:cNvPr id="7" name="Freccia giù 6"/>
          <p:cNvSpPr/>
          <p:nvPr/>
        </p:nvSpPr>
        <p:spPr>
          <a:xfrm>
            <a:off x="4094922" y="4134678"/>
            <a:ext cx="477078" cy="7818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1427216" y="4997287"/>
                <a:ext cx="6534738" cy="968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𝐹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𝐷𝐹</m:t>
                          </m:r>
                        </m:sub>
                      </m:sSub>
                      <m:r>
                        <a:rPr lang="es-ES" sz="2400" b="0" i="1" smtClean="0">
                          <a:latin typeface="Cambria Math" charset="0"/>
                        </a:rPr>
                        <m:t>=</m:t>
                      </m:r>
                      <m:r>
                        <a:rPr lang="es-ES" sz="2400" b="0" i="1" smtClean="0">
                          <a:latin typeface="Cambria Math" charset="0"/>
                        </a:rPr>
                        <m:t>𝐺𝑀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𝜚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bg-BG" sz="24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bg-BG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s-ES" sz="2400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s-ES" sz="2400" b="0" i="1" smtClean="0"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)(</m:t>
                              </m:r>
                              <m:acc>
                                <m:accPr>
                                  <m:chr m:val="⃗"/>
                                  <m:ctrlP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s-ES" sz="2400" b="0" i="1" smtClean="0">
                                  <a:latin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b="0" i="1" smtClean="0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2400" b="0" i="1" smtClean="0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bg-BG" sz="24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400" b="0" i="1" smtClean="0">
                                      <a:latin typeface="Cambria Math" charset="0"/>
                                    </a:rPr>
                                    <m:t>|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s-ES" sz="2400" b="0" i="1" smtClean="0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2400" b="0" i="1" smtClean="0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s-ES" sz="2400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400" b="0" i="1" smtClean="0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ES" sz="2400" b="0" i="1" smtClean="0">
                                              <a:latin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ES" sz="2400" b="0" i="1" smtClean="0"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sub>
                                    <m:sup/>
                                  </m:sSubSup>
                                  <m:r>
                                    <a:rPr lang="es-ES" sz="2400" b="0" i="1" smtClean="0">
                                      <a:latin typeface="Cambria Math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s-ES" sz="2400" b="0" i="1" smtClean="0">
                                      <a:latin typeface="Cambria Math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s-ES" sz="2400" b="0" i="1" smtClean="0">
                              <a:latin typeface="Cambria Math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s-ES" sz="24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s-ES" sz="24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s-ES" sz="2400" b="0" i="1" smtClean="0">
                              <a:latin typeface="Cambria Math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2400" b="0" i="1" smtClean="0">
                                      <a:latin typeface="Cambria Math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sz="2400" b="0" i="1" smtClean="0">
                                  <a:latin typeface="Cambria Math" charset="0"/>
                                </a:rPr>
                                <m:t>𝐷𝐹</m:t>
                              </m:r>
                              <m:r>
                                <a:rPr lang="es-ES" sz="2400" b="0" i="1" smtClean="0">
                                  <a:latin typeface="Cambria Math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s-ES" sz="2400" b="0" i="1" smtClean="0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2400" b="0" i="1" smtClean="0">
                                      <a:latin typeface="Cambria Math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sz="2400" b="0" i="1" smtClean="0">
                                  <a:latin typeface="Cambria Math" charset="0"/>
                                </a:rPr>
                                <m:t>𝐷𝐹</m:t>
                              </m:r>
                              <m:r>
                                <a:rPr lang="es-ES" sz="2400" b="0" i="1" smtClean="0">
                                  <a:latin typeface="Cambria Math" charset="0"/>
                                </a:rPr>
                                <m:t>,2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216" y="4997287"/>
                <a:ext cx="6534738" cy="9685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llaDiTesto 13"/>
          <p:cNvSpPr txBox="1"/>
          <p:nvPr/>
        </p:nvSpPr>
        <p:spPr>
          <a:xfrm>
            <a:off x="5587115" y="5726646"/>
            <a:ext cx="66048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FF0000"/>
                </a:solidFill>
              </a:rPr>
              <a:t>Two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contributions</a:t>
            </a:r>
            <a:r>
              <a:rPr lang="it-IT" sz="2400" dirty="0" smtClean="0"/>
              <a:t>! </a:t>
            </a:r>
            <a:r>
              <a:rPr lang="it-IT" sz="2400" dirty="0"/>
              <a:t> </a:t>
            </a:r>
            <a:r>
              <a:rPr lang="it-IT" sz="2400" dirty="0" err="1"/>
              <a:t>one</a:t>
            </a:r>
            <a:r>
              <a:rPr lang="it-IT" sz="2400" dirty="0"/>
              <a:t> due to the </a:t>
            </a:r>
            <a:r>
              <a:rPr lang="it-IT" sz="2400" dirty="0" err="1"/>
              <a:t>pertuber's</a:t>
            </a:r>
            <a:r>
              <a:rPr lang="it-IT" sz="2400" dirty="0"/>
              <a:t> </a:t>
            </a:r>
            <a:r>
              <a:rPr lang="it-IT" sz="2400" dirty="0" err="1"/>
              <a:t>own</a:t>
            </a:r>
            <a:r>
              <a:rPr lang="it-IT" sz="2400" dirty="0"/>
              <a:t> </a:t>
            </a:r>
            <a:r>
              <a:rPr lang="it-IT" sz="2400" dirty="0" err="1"/>
              <a:t>wake</a:t>
            </a:r>
            <a:r>
              <a:rPr lang="it-IT" sz="2400" dirty="0"/>
              <a:t> and the </a:t>
            </a:r>
            <a:r>
              <a:rPr lang="it-IT" sz="2400" dirty="0" err="1"/>
              <a:t>other</a:t>
            </a:r>
            <a:endParaRPr lang="it-IT" sz="2400" dirty="0"/>
          </a:p>
          <a:p>
            <a:r>
              <a:rPr lang="it-IT" sz="2400" dirty="0"/>
              <a:t>due to the </a:t>
            </a:r>
            <a:r>
              <a:rPr lang="it-IT" sz="2400" dirty="0" err="1"/>
              <a:t>wake</a:t>
            </a:r>
            <a:r>
              <a:rPr lang="it-IT" sz="2400" dirty="0"/>
              <a:t> of the </a:t>
            </a:r>
            <a:r>
              <a:rPr lang="it-IT" sz="2400" dirty="0" err="1"/>
              <a:t>companion</a:t>
            </a:r>
            <a:endParaRPr lang="it-IT" sz="2400" dirty="0"/>
          </a:p>
          <a:p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18186" y="6346312"/>
            <a:ext cx="3993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Kim, H., Kim, W.-T</a:t>
            </a:r>
            <a:r>
              <a:rPr lang="en-US" dirty="0" smtClean="0">
                <a:solidFill>
                  <a:srgbClr val="FF0000"/>
                </a:solidFill>
              </a:rPr>
              <a:t>., </a:t>
            </a:r>
            <a:r>
              <a:rPr lang="hr-HR" dirty="0">
                <a:solidFill>
                  <a:srgbClr val="FF0000"/>
                </a:solidFill>
              </a:rPr>
              <a:t>ApJ665, </a:t>
            </a:r>
            <a:r>
              <a:rPr lang="hr-HR" dirty="0" smtClean="0">
                <a:solidFill>
                  <a:srgbClr val="FF0000"/>
                </a:solidFill>
              </a:rPr>
              <a:t>432-444</a:t>
            </a:r>
            <a:endParaRPr lang="hr-HR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6081420" y="663767"/>
                <a:ext cx="1588833" cy="463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𝑠</m:t>
                          </m:r>
                        </m:sub>
                      </m:sSub>
                      <m:r>
                        <a:rPr lang="es-ES" sz="2400" b="0" i="1" smtClean="0">
                          <a:latin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2400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</m:e>
                      </m:rad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420" y="663767"/>
                <a:ext cx="1588833" cy="463075"/>
              </a:xfrm>
              <a:prstGeom prst="rect">
                <a:avLst/>
              </a:prstGeom>
              <a:blipFill rotWithShape="0">
                <a:blip r:embed="rId7"/>
                <a:stretch>
                  <a:fillRect t="-56579" b="-4473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8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713816" y="5659794"/>
                <a:ext cx="2592826" cy="11158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𝑏</m:t>
                          </m:r>
                        </m:sub>
                      </m:sSub>
                      <m:r>
                        <a:rPr lang="es-ES" sz="2400" b="0" i="1" smtClean="0">
                          <a:latin typeface="Cambria Math" charset="0"/>
                        </a:rPr>
                        <m:t>=100 </m:t>
                      </m:r>
                      <m:r>
                        <a:rPr lang="es-ES" sz="2400" b="0" i="1" smtClean="0">
                          <a:latin typeface="Cambria Math" charset="0"/>
                        </a:rPr>
                        <m:t>𝑑𝑎𝑦𝑠</m:t>
                      </m:r>
                    </m:oMath>
                  </m:oMathPara>
                </a14:m>
                <a:endParaRPr lang="es-E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s-ES" sz="24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s-ES" sz="2400" b="0" i="1" smtClean="0">
                          <a:latin typeface="Cambria Math" charset="0"/>
                        </a:rPr>
                        <m:t>=1.3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⨀</m:t>
                          </m:r>
                        </m:sub>
                      </m:sSub>
                    </m:oMath>
                  </m:oMathPara>
                </a14:m>
                <a:endParaRPr lang="it-IT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charset="0"/>
                        </a:rPr>
                        <m:t>𝑅</m:t>
                      </m:r>
                      <m:r>
                        <a:rPr lang="es-ES" sz="24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⨀</m:t>
                          </m:r>
                        </m:sub>
                      </m:sSub>
                      <m:r>
                        <a:rPr lang="es-ES" sz="2400" b="0" i="1" smtClean="0">
                          <a:latin typeface="Cambria Math" charset="0"/>
                        </a:rPr>
                        <m:t>, </m:t>
                      </m:r>
                      <m:r>
                        <a:rPr lang="es-ES" sz="2400" b="0" i="1" smtClean="0">
                          <a:latin typeface="Cambria Math" charset="0"/>
                        </a:rPr>
                        <m:t>𝑧</m:t>
                      </m:r>
                      <m:r>
                        <a:rPr lang="es-ES" sz="24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𝑧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16" y="5659794"/>
                <a:ext cx="2592826" cy="1115818"/>
              </a:xfrm>
              <a:prstGeom prst="rect">
                <a:avLst/>
              </a:prstGeom>
              <a:blipFill rotWithShape="0">
                <a:blip r:embed="rId2"/>
                <a:stretch>
                  <a:fillRect l="-941" t="-46448" r="-1412" b="-2513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00" y="1103087"/>
            <a:ext cx="5032227" cy="435691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73" y="905925"/>
            <a:ext cx="5351869" cy="4820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713816" y="182969"/>
                <a:ext cx="3220753" cy="7634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240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𝐹𝑙𝑢𝑖𝑑</m:t>
                          </m:r>
                          <m:r>
                            <a:rPr lang="es-E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s-E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𝑎𝑝𝑝𝑟𝑜𝑎𝑐h</m:t>
                          </m:r>
                        </m:num>
                        <m:den>
                          <m:r>
                            <a:rPr lang="es-E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𝐶𝑜𝑙𝑙𝑖𝑠𝑖𝑜𝑛𝑙𝑒𝑠𝑠</m:t>
                          </m:r>
                          <m:r>
                            <a:rPr lang="es-E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s-E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𝑎𝑝𝑝𝑟𝑜𝑎𝑐h</m:t>
                          </m:r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16" y="182969"/>
                <a:ext cx="3220753" cy="76347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7679653" y="6063814"/>
                <a:ext cx="35169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~</m:t>
                      </m:r>
                      <m:r>
                        <a:rPr lang="es-ES" sz="20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10% </m:t>
                      </m:r>
                      <m:r>
                        <a:rPr lang="es-ES" sz="20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𝑟𝑒𝑑𝑢𝑐𝑡𝑖𝑜𝑛</m:t>
                      </m:r>
                      <m:r>
                        <a:rPr lang="es-ES" sz="20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s-ES" sz="20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𝑜𝑓</m:t>
                      </m:r>
                      <m:r>
                        <a:rPr lang="es-ES" sz="20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s-ES" sz="20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𝑡h𝑒</m:t>
                      </m:r>
                      <m:r>
                        <a:rPr lang="es-ES" sz="20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s-ES" sz="20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𝑠𝑖𝑔𝑛𝑎𝑙</m:t>
                      </m:r>
                    </m:oMath>
                  </m:oMathPara>
                </a14:m>
                <a:endParaRPr lang="it-IT" sz="20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653" y="6063814"/>
                <a:ext cx="3516988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73" t="-144000" r="-1560" b="-182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4330390" y="5871401"/>
                <a:ext cx="2166875" cy="6331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charset="0"/>
                        </a:rPr>
                        <m:t>𝑀𝑎𝑐h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≡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ℳ</m:t>
                      </m:r>
                      <m:r>
                        <a:rPr lang="es-E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num>
                        <m:den>
                          <m:r>
                            <a:rPr lang="bg-BG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390" y="5871401"/>
                <a:ext cx="2166875" cy="63312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4608158" y="209890"/>
                <a:ext cx="2622962" cy="4388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𝐹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𝐷𝐹</m:t>
                          </m:r>
                        </m:sub>
                      </m:sSub>
                      <m:r>
                        <a:rPr lang="es-ES" sz="24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s-ES" sz="2400" i="1">
                                  <a:latin typeface="Cambria Math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s-ES" sz="2400" i="1">
                              <a:latin typeface="Cambria Math" charset="0"/>
                            </a:rPr>
                            <m:t>𝐷𝐹</m:t>
                          </m:r>
                          <m:r>
                            <a:rPr lang="es-ES" sz="2400" i="1">
                              <a:latin typeface="Cambria Math" charset="0"/>
                            </a:rPr>
                            <m:t>,1</m:t>
                          </m:r>
                        </m:sub>
                      </m:sSub>
                      <m:r>
                        <a:rPr lang="es-ES" sz="2400" i="1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s-ES" sz="2400" i="1">
                                  <a:latin typeface="Cambria Math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s-ES" sz="2400" i="1">
                              <a:latin typeface="Cambria Math" charset="0"/>
                            </a:rPr>
                            <m:t>𝐷𝐹</m:t>
                          </m:r>
                          <m:r>
                            <a:rPr lang="es-ES" sz="2400" i="1">
                              <a:latin typeface="Cambria Math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158" y="209890"/>
                <a:ext cx="2622962" cy="43883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nello 4"/>
          <p:cNvSpPr/>
          <p:nvPr/>
        </p:nvSpPr>
        <p:spPr>
          <a:xfrm>
            <a:off x="5413827" y="83090"/>
            <a:ext cx="811292" cy="790787"/>
          </a:xfrm>
          <a:prstGeom prst="donut">
            <a:avLst>
              <a:gd name="adj" fmla="val 0"/>
            </a:avLst>
          </a:prstGeom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6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309" y="-119270"/>
            <a:ext cx="10058400" cy="1312098"/>
          </a:xfrm>
        </p:spPr>
        <p:txBody>
          <a:bodyPr/>
          <a:lstStyle/>
          <a:p>
            <a:pPr algn="ctr"/>
            <a:r>
              <a:rPr lang="it-IT" dirty="0" err="1" smtClean="0"/>
              <a:t>conclusions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07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309" y="-119270"/>
            <a:ext cx="10058400" cy="1312098"/>
          </a:xfrm>
        </p:spPr>
        <p:txBody>
          <a:bodyPr/>
          <a:lstStyle/>
          <a:p>
            <a:pPr algn="ctr"/>
            <a:r>
              <a:rPr lang="it-IT" dirty="0" err="1" smtClean="0"/>
              <a:t>conclusions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1309" y="1192828"/>
            <a:ext cx="10058400" cy="4050792"/>
          </a:xfrm>
        </p:spPr>
        <p:txBody>
          <a:bodyPr/>
          <a:lstStyle/>
          <a:p>
            <a:r>
              <a:rPr lang="it-IT" sz="2400" dirty="0" err="1" smtClean="0"/>
              <a:t>Binary</a:t>
            </a:r>
            <a:r>
              <a:rPr lang="it-IT" sz="2400" dirty="0" smtClean="0"/>
              <a:t> </a:t>
            </a:r>
            <a:r>
              <a:rPr lang="it-IT" sz="2400" dirty="0" err="1" smtClean="0"/>
              <a:t>pulsars</a:t>
            </a:r>
            <a:r>
              <a:rPr lang="it-IT" sz="2400" dirty="0" smtClean="0"/>
              <a:t> are </a:t>
            </a:r>
            <a:r>
              <a:rPr lang="it-IT" sz="2400" dirty="0" err="1" smtClean="0"/>
              <a:t>amazing</a:t>
            </a:r>
            <a:r>
              <a:rPr lang="it-IT" sz="2400" dirty="0" smtClean="0"/>
              <a:t> </a:t>
            </a:r>
            <a:r>
              <a:rPr lang="it-IT" sz="2400" dirty="0" err="1" smtClean="0"/>
              <a:t>objects</a:t>
            </a:r>
            <a:r>
              <a:rPr lang="it-IT" sz="2400" dirty="0" smtClean="0"/>
              <a:t> </a:t>
            </a:r>
            <a:r>
              <a:rPr lang="it-IT" sz="2400" dirty="0" err="1" smtClean="0"/>
              <a:t>which</a:t>
            </a:r>
            <a:r>
              <a:rPr lang="it-IT" sz="2400" dirty="0" smtClean="0"/>
              <a:t> can be </a:t>
            </a:r>
            <a:r>
              <a:rPr lang="it-IT" sz="2400" dirty="0" err="1" smtClean="0"/>
              <a:t>used</a:t>
            </a:r>
            <a:r>
              <a:rPr lang="it-IT" sz="2400" dirty="0" smtClean="0"/>
              <a:t> to </a:t>
            </a:r>
            <a:r>
              <a:rPr lang="it-IT" sz="2400" dirty="0" smtClean="0"/>
              <a:t>put </a:t>
            </a:r>
            <a:r>
              <a:rPr lang="it-IT" sz="2400" dirty="0" err="1" smtClean="0"/>
              <a:t>constraints</a:t>
            </a:r>
            <a:r>
              <a:rPr lang="it-IT" sz="2400" dirty="0" smtClean="0"/>
              <a:t> on </a:t>
            </a:r>
            <a:r>
              <a:rPr lang="it-IT" sz="2400" dirty="0" smtClean="0"/>
              <a:t>and/or prove dark </a:t>
            </a:r>
            <a:r>
              <a:rPr lang="it-IT" sz="2400" dirty="0" err="1" smtClean="0"/>
              <a:t>matter</a:t>
            </a:r>
            <a:r>
              <a:rPr lang="it-IT" sz="2400" dirty="0" smtClean="0"/>
              <a:t> </a:t>
            </a:r>
            <a:r>
              <a:rPr lang="it-IT" sz="2400" dirty="0" err="1" smtClean="0"/>
              <a:t>models</a:t>
            </a:r>
            <a:endParaRPr lang="it-IT" sz="2400" dirty="0" smtClean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22171" y="6078585"/>
            <a:ext cx="8592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Diego </a:t>
            </a:r>
            <a:r>
              <a:rPr lang="it-IT" dirty="0" err="1" smtClean="0">
                <a:solidFill>
                  <a:srgbClr val="FF0000"/>
                </a:solidFill>
              </a:rPr>
              <a:t>Blas</a:t>
            </a:r>
            <a:r>
              <a:rPr lang="it-IT" dirty="0" smtClean="0">
                <a:solidFill>
                  <a:srgbClr val="FF0000"/>
                </a:solidFill>
              </a:rPr>
              <a:t>, Diana Lopez </a:t>
            </a:r>
            <a:r>
              <a:rPr lang="it-IT" dirty="0" err="1" smtClean="0">
                <a:solidFill>
                  <a:srgbClr val="FF0000"/>
                </a:solidFill>
              </a:rPr>
              <a:t>Nacic</a:t>
            </a:r>
            <a:r>
              <a:rPr lang="it-IT" dirty="0" smtClean="0">
                <a:solidFill>
                  <a:srgbClr val="FF0000"/>
                </a:solidFill>
              </a:rPr>
              <a:t>, </a:t>
            </a:r>
            <a:r>
              <a:rPr lang="it-IT" dirty="0" err="1" smtClean="0">
                <a:solidFill>
                  <a:srgbClr val="FF0000"/>
                </a:solidFill>
              </a:rPr>
              <a:t>Sergey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Sibiryakov</a:t>
            </a:r>
            <a:r>
              <a:rPr lang="it-IT" dirty="0" smtClean="0">
                <a:solidFill>
                  <a:srgbClr val="FF0000"/>
                </a:solidFill>
              </a:rPr>
              <a:t>, </a:t>
            </a:r>
            <a:r>
              <a:rPr lang="is-IS" dirty="0">
                <a:solidFill>
                  <a:srgbClr val="FF0000"/>
                </a:solidFill>
              </a:rPr>
              <a:t>Phys.Rev.Lett. 118 (2017)  </a:t>
            </a:r>
            <a:endParaRPr lang="is-IS" dirty="0" smtClean="0">
              <a:solidFill>
                <a:srgbClr val="FF0000"/>
              </a:solidFill>
            </a:endParaRPr>
          </a:p>
          <a:p>
            <a:r>
              <a:rPr lang="is-IS" dirty="0" smtClean="0">
                <a:solidFill>
                  <a:srgbClr val="FF0000"/>
                </a:solidFill>
              </a:rPr>
              <a:t>Vitor Cardoso, Paolo Pani, Tien-Tien Yu  </a:t>
            </a:r>
            <a:r>
              <a:rPr lang="is-IS" dirty="0">
                <a:solidFill>
                  <a:srgbClr val="FF0000"/>
                </a:solidFill>
              </a:rPr>
              <a:t>Phys.Rev. D95 (2017) </a:t>
            </a:r>
            <a:r>
              <a:rPr lang="is-IS" dirty="0" smtClean="0">
                <a:solidFill>
                  <a:srgbClr val="FF0000"/>
                </a:solidFill>
              </a:rPr>
              <a:t>no.12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309" y="-119270"/>
            <a:ext cx="10058400" cy="1312098"/>
          </a:xfrm>
        </p:spPr>
        <p:txBody>
          <a:bodyPr/>
          <a:lstStyle/>
          <a:p>
            <a:pPr algn="ctr"/>
            <a:r>
              <a:rPr lang="it-IT" dirty="0" err="1" smtClean="0"/>
              <a:t>conclusions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1309" y="1192828"/>
            <a:ext cx="10058400" cy="4050792"/>
          </a:xfrm>
        </p:spPr>
        <p:txBody>
          <a:bodyPr/>
          <a:lstStyle/>
          <a:p>
            <a:r>
              <a:rPr lang="it-IT" sz="2400" dirty="0" err="1" smtClean="0"/>
              <a:t>Binary</a:t>
            </a:r>
            <a:r>
              <a:rPr lang="it-IT" sz="2400" dirty="0" smtClean="0"/>
              <a:t> </a:t>
            </a:r>
            <a:r>
              <a:rPr lang="it-IT" sz="2400" dirty="0" err="1" smtClean="0"/>
              <a:t>pulsars</a:t>
            </a:r>
            <a:r>
              <a:rPr lang="it-IT" sz="2400" dirty="0" smtClean="0"/>
              <a:t> are </a:t>
            </a:r>
            <a:r>
              <a:rPr lang="it-IT" sz="2400" dirty="0" err="1" smtClean="0"/>
              <a:t>amazing</a:t>
            </a:r>
            <a:r>
              <a:rPr lang="it-IT" sz="2400" dirty="0" smtClean="0"/>
              <a:t> </a:t>
            </a:r>
            <a:r>
              <a:rPr lang="it-IT" sz="2400" dirty="0" err="1" smtClean="0"/>
              <a:t>objects</a:t>
            </a:r>
            <a:r>
              <a:rPr lang="it-IT" sz="2400" dirty="0" smtClean="0"/>
              <a:t> </a:t>
            </a:r>
            <a:r>
              <a:rPr lang="it-IT" sz="2400" dirty="0" err="1" smtClean="0"/>
              <a:t>which</a:t>
            </a:r>
            <a:r>
              <a:rPr lang="it-IT" sz="2400" dirty="0" smtClean="0"/>
              <a:t> can be </a:t>
            </a:r>
            <a:r>
              <a:rPr lang="it-IT" sz="2400" dirty="0" err="1" smtClean="0"/>
              <a:t>used</a:t>
            </a:r>
            <a:r>
              <a:rPr lang="it-IT" sz="2400" dirty="0" smtClean="0"/>
              <a:t> to </a:t>
            </a:r>
            <a:r>
              <a:rPr lang="it-IT" sz="2400" dirty="0" smtClean="0"/>
              <a:t>put </a:t>
            </a:r>
            <a:r>
              <a:rPr lang="it-IT" sz="2400" dirty="0" err="1" smtClean="0"/>
              <a:t>constraints</a:t>
            </a:r>
            <a:r>
              <a:rPr lang="it-IT" sz="2400" dirty="0" smtClean="0"/>
              <a:t> on </a:t>
            </a:r>
            <a:r>
              <a:rPr lang="it-IT" sz="2400" dirty="0" smtClean="0"/>
              <a:t>and/or prove dark </a:t>
            </a:r>
            <a:r>
              <a:rPr lang="it-IT" sz="2400" dirty="0" err="1" smtClean="0"/>
              <a:t>matter</a:t>
            </a:r>
            <a:r>
              <a:rPr lang="it-IT" sz="2400" dirty="0" smtClean="0"/>
              <a:t> </a:t>
            </a:r>
            <a:r>
              <a:rPr lang="it-IT" sz="2400" dirty="0" err="1" smtClean="0"/>
              <a:t>models</a:t>
            </a:r>
            <a:endParaRPr lang="it-IT" sz="2400" dirty="0" smtClean="0"/>
          </a:p>
          <a:p>
            <a:endParaRPr lang="it-IT" sz="2400" dirty="0"/>
          </a:p>
          <a:p>
            <a:r>
              <a:rPr lang="it-IT" sz="2400" dirty="0" smtClean="0"/>
              <a:t>A more sophisticated </a:t>
            </a:r>
            <a:r>
              <a:rPr lang="it-IT" sz="2400" dirty="0" err="1" smtClean="0"/>
              <a:t>analysis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required</a:t>
            </a:r>
            <a:r>
              <a:rPr lang="it-IT" sz="2400" dirty="0" smtClean="0"/>
              <a:t> to include dark </a:t>
            </a:r>
            <a:r>
              <a:rPr lang="it-IT" sz="2400" dirty="0" err="1" smtClean="0"/>
              <a:t>matter</a:t>
            </a:r>
            <a:r>
              <a:rPr lang="it-IT" sz="2400" dirty="0"/>
              <a:t> </a:t>
            </a:r>
            <a:r>
              <a:rPr lang="it-IT" sz="2400" dirty="0" err="1" smtClean="0"/>
              <a:t>interactions</a:t>
            </a:r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26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309" y="-119270"/>
            <a:ext cx="10058400" cy="1312098"/>
          </a:xfrm>
        </p:spPr>
        <p:txBody>
          <a:bodyPr/>
          <a:lstStyle/>
          <a:p>
            <a:pPr algn="ctr"/>
            <a:r>
              <a:rPr lang="it-IT" dirty="0" err="1" smtClean="0"/>
              <a:t>conclusions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1309" y="1192828"/>
            <a:ext cx="10058400" cy="4050792"/>
          </a:xfrm>
        </p:spPr>
        <p:txBody>
          <a:bodyPr/>
          <a:lstStyle/>
          <a:p>
            <a:r>
              <a:rPr lang="it-IT" sz="2400" dirty="0" err="1" smtClean="0"/>
              <a:t>Binary</a:t>
            </a:r>
            <a:r>
              <a:rPr lang="it-IT" sz="2400" dirty="0" smtClean="0"/>
              <a:t> </a:t>
            </a:r>
            <a:r>
              <a:rPr lang="it-IT" sz="2400" dirty="0" err="1" smtClean="0"/>
              <a:t>pulsars</a:t>
            </a:r>
            <a:r>
              <a:rPr lang="it-IT" sz="2400" dirty="0" smtClean="0"/>
              <a:t> are </a:t>
            </a:r>
            <a:r>
              <a:rPr lang="it-IT" sz="2400" dirty="0" err="1" smtClean="0"/>
              <a:t>amazing</a:t>
            </a:r>
            <a:r>
              <a:rPr lang="it-IT" sz="2400" dirty="0" smtClean="0"/>
              <a:t> </a:t>
            </a:r>
            <a:r>
              <a:rPr lang="it-IT" sz="2400" dirty="0" err="1" smtClean="0"/>
              <a:t>objects</a:t>
            </a:r>
            <a:r>
              <a:rPr lang="it-IT" sz="2400" dirty="0" smtClean="0"/>
              <a:t> </a:t>
            </a:r>
            <a:r>
              <a:rPr lang="it-IT" sz="2400" dirty="0" err="1" smtClean="0"/>
              <a:t>which</a:t>
            </a:r>
            <a:r>
              <a:rPr lang="it-IT" sz="2400" dirty="0" smtClean="0"/>
              <a:t> can be </a:t>
            </a:r>
            <a:r>
              <a:rPr lang="it-IT" sz="2400" dirty="0" err="1" smtClean="0"/>
              <a:t>used</a:t>
            </a:r>
            <a:r>
              <a:rPr lang="it-IT" sz="2400" dirty="0" smtClean="0"/>
              <a:t> to </a:t>
            </a:r>
            <a:r>
              <a:rPr lang="it-IT" sz="2400" dirty="0" smtClean="0"/>
              <a:t>put </a:t>
            </a:r>
            <a:r>
              <a:rPr lang="it-IT" sz="2400" dirty="0" err="1" smtClean="0"/>
              <a:t>constraints</a:t>
            </a:r>
            <a:r>
              <a:rPr lang="it-IT" sz="2400" dirty="0" smtClean="0"/>
              <a:t> on </a:t>
            </a:r>
            <a:r>
              <a:rPr lang="it-IT" sz="2400" dirty="0" smtClean="0"/>
              <a:t>and/or prove dark </a:t>
            </a:r>
            <a:r>
              <a:rPr lang="it-IT" sz="2400" dirty="0" err="1" smtClean="0"/>
              <a:t>matter</a:t>
            </a:r>
            <a:r>
              <a:rPr lang="it-IT" sz="2400" dirty="0" smtClean="0"/>
              <a:t> </a:t>
            </a:r>
            <a:r>
              <a:rPr lang="it-IT" sz="2400" dirty="0" err="1" smtClean="0"/>
              <a:t>models</a:t>
            </a:r>
            <a:endParaRPr lang="it-IT" sz="2400" dirty="0" smtClean="0"/>
          </a:p>
          <a:p>
            <a:endParaRPr lang="it-IT" sz="2400" dirty="0"/>
          </a:p>
          <a:p>
            <a:r>
              <a:rPr lang="it-IT" sz="2400" dirty="0" smtClean="0"/>
              <a:t>A more sophisticated </a:t>
            </a:r>
            <a:r>
              <a:rPr lang="it-IT" sz="2400" dirty="0" err="1" smtClean="0"/>
              <a:t>analysis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required</a:t>
            </a:r>
            <a:r>
              <a:rPr lang="it-IT" sz="2400" dirty="0" smtClean="0"/>
              <a:t> to include dark </a:t>
            </a:r>
            <a:r>
              <a:rPr lang="it-IT" sz="2400" dirty="0" err="1" smtClean="0"/>
              <a:t>matter</a:t>
            </a:r>
            <a:r>
              <a:rPr lang="it-IT" sz="2400" dirty="0"/>
              <a:t> </a:t>
            </a:r>
            <a:r>
              <a:rPr lang="it-IT" sz="2400" dirty="0" err="1" smtClean="0"/>
              <a:t>interactions</a:t>
            </a:r>
            <a:endParaRPr lang="it-IT" sz="2400" dirty="0" smtClean="0"/>
          </a:p>
          <a:p>
            <a:endParaRPr lang="it-IT" sz="2400" dirty="0"/>
          </a:p>
          <a:p>
            <a:r>
              <a:rPr lang="it-IT" sz="2400" dirty="0" err="1" smtClean="0"/>
              <a:t>It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necessary</a:t>
            </a:r>
            <a:r>
              <a:rPr lang="it-IT" sz="2400" dirty="0" smtClean="0"/>
              <a:t> to </a:t>
            </a:r>
            <a:r>
              <a:rPr lang="it-IT" sz="2400" dirty="0" err="1" smtClean="0"/>
              <a:t>extend</a:t>
            </a:r>
            <a:r>
              <a:rPr lang="it-IT" sz="2400" dirty="0" smtClean="0"/>
              <a:t> the II </a:t>
            </a:r>
            <a:r>
              <a:rPr lang="it-IT" sz="2400" dirty="0" err="1" smtClean="0"/>
              <a:t>approach</a:t>
            </a:r>
            <a:r>
              <a:rPr lang="it-IT" sz="2400" dirty="0" smtClean="0"/>
              <a:t> to </a:t>
            </a:r>
            <a:r>
              <a:rPr lang="it-IT" sz="2400" dirty="0" err="1" smtClean="0"/>
              <a:t>realistic</a:t>
            </a:r>
            <a:r>
              <a:rPr lang="it-IT" sz="2400" dirty="0" smtClean="0"/>
              <a:t> </a:t>
            </a:r>
            <a:r>
              <a:rPr lang="it-IT" sz="2400" dirty="0" err="1" smtClean="0"/>
              <a:t>cases</a:t>
            </a:r>
            <a:r>
              <a:rPr lang="it-IT" sz="2400" dirty="0" smtClean="0"/>
              <a:t> with </a:t>
            </a:r>
            <a:r>
              <a:rPr lang="it-IT" sz="2400" dirty="0" err="1" smtClean="0"/>
              <a:t>different</a:t>
            </a:r>
            <a:r>
              <a:rPr lang="it-IT" sz="2400" dirty="0" smtClean="0"/>
              <a:t> </a:t>
            </a:r>
            <a:r>
              <a:rPr lang="it-IT" sz="2400" dirty="0" err="1" smtClean="0"/>
              <a:t>masses</a:t>
            </a:r>
            <a:r>
              <a:rPr lang="it-IT" sz="2400" dirty="0" smtClean="0"/>
              <a:t>, to </a:t>
            </a:r>
            <a:r>
              <a:rPr lang="it-IT" sz="2400" dirty="0" err="1" smtClean="0"/>
              <a:t>make</a:t>
            </a:r>
            <a:r>
              <a:rPr lang="it-IT" sz="2400" dirty="0" smtClean="0"/>
              <a:t> a more </a:t>
            </a:r>
            <a:r>
              <a:rPr lang="it-IT" sz="2400" dirty="0" err="1" smtClean="0"/>
              <a:t>detailed</a:t>
            </a:r>
            <a:r>
              <a:rPr lang="it-IT" sz="2400" dirty="0" smtClean="0"/>
              <a:t> </a:t>
            </a:r>
            <a:r>
              <a:rPr lang="it-IT" sz="2400" dirty="0" err="1" smtClean="0"/>
              <a:t>comparison</a:t>
            </a:r>
            <a:endParaRPr lang="it-IT" sz="2400" dirty="0" smtClean="0"/>
          </a:p>
          <a:p>
            <a:endParaRPr lang="it-IT" sz="2400" dirty="0"/>
          </a:p>
          <a:p>
            <a:endParaRPr lang="it-IT" sz="2400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01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6351" y="430992"/>
            <a:ext cx="10058400" cy="1609344"/>
          </a:xfrm>
        </p:spPr>
        <p:txBody>
          <a:bodyPr/>
          <a:lstStyle/>
          <a:p>
            <a:pPr algn="ctr"/>
            <a:r>
              <a:rPr lang="it-IT" dirty="0" err="1" smtClean="0"/>
              <a:t>Thanks</a:t>
            </a:r>
            <a:r>
              <a:rPr lang="it-IT" dirty="0" smtClean="0"/>
              <a:t> for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attention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017" y="2162024"/>
            <a:ext cx="5063067" cy="350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55601"/>
            <a:ext cx="11006667" cy="560493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0449" y="0"/>
            <a:ext cx="10164141" cy="160934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it-IT" dirty="0" smtClean="0"/>
              <a:t>Dark </a:t>
            </a:r>
            <a:r>
              <a:rPr lang="it-IT" dirty="0" err="1" smtClean="0"/>
              <a:t>matter</a:t>
            </a:r>
            <a:r>
              <a:rPr lang="it-IT" dirty="0" smtClean="0"/>
              <a:t> </a:t>
            </a:r>
            <a:r>
              <a:rPr lang="it-IT" dirty="0" err="1" smtClean="0"/>
              <a:t>candidates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843130" y="5420219"/>
            <a:ext cx="11926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ADMX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CAST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42519" y="5420219"/>
            <a:ext cx="119269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XENON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CDMS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DAMA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303027" y="5143221"/>
            <a:ext cx="214685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M</a:t>
            </a:r>
            <a:r>
              <a:rPr lang="it-IT" b="1" dirty="0" smtClean="0">
                <a:solidFill>
                  <a:srgbClr val="FF0000"/>
                </a:solidFill>
              </a:rPr>
              <a:t>assive </a:t>
            </a:r>
            <a:r>
              <a:rPr lang="it-IT" b="1" dirty="0" err="1">
                <a:solidFill>
                  <a:srgbClr val="FF0000"/>
                </a:solidFill>
              </a:rPr>
              <a:t>A</a:t>
            </a:r>
            <a:r>
              <a:rPr lang="it-IT" b="1" dirty="0" err="1" smtClean="0">
                <a:solidFill>
                  <a:srgbClr val="FF0000"/>
                </a:solidFill>
              </a:rPr>
              <a:t>strophysical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</a:rPr>
              <a:t>C</a:t>
            </a:r>
            <a:r>
              <a:rPr lang="it-IT" b="1" dirty="0" smtClean="0">
                <a:solidFill>
                  <a:srgbClr val="FF0000"/>
                </a:solidFill>
              </a:rPr>
              <a:t>ompact </a:t>
            </a:r>
            <a:r>
              <a:rPr lang="it-IT" b="1" dirty="0">
                <a:solidFill>
                  <a:srgbClr val="FF0000"/>
                </a:solidFill>
              </a:rPr>
              <a:t>H</a:t>
            </a:r>
            <a:r>
              <a:rPr lang="it-IT" b="1" dirty="0" smtClean="0">
                <a:solidFill>
                  <a:srgbClr val="FF0000"/>
                </a:solidFill>
              </a:rPr>
              <a:t>alo </a:t>
            </a:r>
            <a:r>
              <a:rPr lang="it-IT" b="1" dirty="0">
                <a:solidFill>
                  <a:srgbClr val="FF0000"/>
                </a:solidFill>
              </a:rPr>
              <a:t>O</a:t>
            </a:r>
            <a:r>
              <a:rPr lang="it-IT" b="1" dirty="0" smtClean="0">
                <a:solidFill>
                  <a:srgbClr val="FF0000"/>
                </a:solidFill>
              </a:rPr>
              <a:t>bject</a:t>
            </a:r>
            <a:r>
              <a:rPr lang="it-IT" dirty="0">
                <a:solidFill>
                  <a:srgbClr val="FF0000"/>
                </a:solidFill>
              </a:rPr>
              <a:t> (</a:t>
            </a:r>
            <a:r>
              <a:rPr lang="it-IT" b="1" dirty="0">
                <a:solidFill>
                  <a:srgbClr val="FF0000"/>
                </a:solidFill>
              </a:rPr>
              <a:t>MACHO</a:t>
            </a:r>
            <a:r>
              <a:rPr lang="it-IT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596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417983" y="2796209"/>
            <a:ext cx="9763274" cy="755507"/>
          </a:xfrm>
        </p:spPr>
        <p:txBody>
          <a:bodyPr>
            <a:noAutofit/>
          </a:bodyPr>
          <a:lstStyle/>
          <a:p>
            <a:pPr algn="ctr"/>
            <a:r>
              <a:rPr lang="it-IT" sz="4800" dirty="0" err="1"/>
              <a:t>Given</a:t>
            </a:r>
            <a:r>
              <a:rPr lang="it-IT" sz="4800" dirty="0"/>
              <a:t> the </a:t>
            </a:r>
            <a:r>
              <a:rPr lang="it-IT" sz="4800" dirty="0" err="1"/>
              <a:t>lack</a:t>
            </a:r>
            <a:r>
              <a:rPr lang="it-IT" sz="4800" dirty="0"/>
              <a:t> of </a:t>
            </a:r>
            <a:r>
              <a:rPr lang="it-IT" sz="4800" dirty="0" err="1"/>
              <a:t>signatures</a:t>
            </a:r>
            <a:r>
              <a:rPr lang="it-IT" sz="4800" dirty="0"/>
              <a:t> of non-</a:t>
            </a:r>
            <a:r>
              <a:rPr lang="it-IT" sz="4800" dirty="0" err="1"/>
              <a:t>gravitational</a:t>
            </a:r>
            <a:r>
              <a:rPr lang="it-IT" sz="4800" dirty="0"/>
              <a:t> </a:t>
            </a:r>
            <a:r>
              <a:rPr lang="it-IT" sz="4800" dirty="0" smtClean="0"/>
              <a:t>Dark </a:t>
            </a:r>
            <a:r>
              <a:rPr lang="it-IT" sz="4800" dirty="0" err="1" smtClean="0"/>
              <a:t>Matter</a:t>
            </a:r>
            <a:r>
              <a:rPr lang="it-IT" sz="4800" dirty="0" smtClean="0"/>
              <a:t> </a:t>
            </a:r>
            <a:r>
              <a:rPr lang="it-IT" sz="4800" dirty="0" err="1" smtClean="0"/>
              <a:t>interactions</a:t>
            </a:r>
            <a:r>
              <a:rPr lang="it-IT" sz="4800" dirty="0" smtClean="0"/>
              <a:t>, </a:t>
            </a:r>
            <a:r>
              <a:rPr lang="it-IT" sz="4800" dirty="0"/>
              <a:t> the </a:t>
            </a:r>
            <a:r>
              <a:rPr lang="it-IT" sz="4800" dirty="0" err="1">
                <a:solidFill>
                  <a:srgbClr val="FF0000"/>
                </a:solidFill>
              </a:rPr>
              <a:t>gravity</a:t>
            </a:r>
            <a:r>
              <a:rPr lang="it-IT" sz="4800" dirty="0"/>
              <a:t> </a:t>
            </a:r>
            <a:r>
              <a:rPr lang="it-IT" sz="4800" dirty="0" err="1"/>
              <a:t>exerted</a:t>
            </a:r>
            <a:r>
              <a:rPr lang="it-IT" sz="4800" dirty="0"/>
              <a:t> by </a:t>
            </a:r>
            <a:r>
              <a:rPr lang="it-IT" sz="4800" dirty="0" smtClean="0"/>
              <a:t>Dark </a:t>
            </a:r>
            <a:r>
              <a:rPr lang="it-IT" sz="4800" dirty="0" err="1" smtClean="0"/>
              <a:t>Matter</a:t>
            </a:r>
            <a:r>
              <a:rPr lang="it-IT" sz="4800" dirty="0" smtClean="0"/>
              <a:t> </a:t>
            </a:r>
            <a:r>
              <a:rPr lang="it-IT" sz="4800" dirty="0"/>
              <a:t>on </a:t>
            </a:r>
            <a:r>
              <a:rPr lang="it-IT" sz="4800" dirty="0" err="1"/>
              <a:t>ordinary</a:t>
            </a:r>
            <a:r>
              <a:rPr lang="it-IT" sz="4800" dirty="0"/>
              <a:t> </a:t>
            </a:r>
            <a:r>
              <a:rPr lang="it-IT" sz="4800" dirty="0" err="1"/>
              <a:t>matter</a:t>
            </a:r>
            <a:r>
              <a:rPr lang="it-IT" sz="4800" dirty="0"/>
              <a:t> </a:t>
            </a:r>
            <a:r>
              <a:rPr lang="it-IT" sz="4800" dirty="0" err="1"/>
              <a:t>remains</a:t>
            </a:r>
            <a:r>
              <a:rPr lang="it-IT" sz="4800" dirty="0"/>
              <a:t> the </a:t>
            </a:r>
            <a:r>
              <a:rPr lang="it-IT" sz="4800" dirty="0" err="1"/>
              <a:t>only</a:t>
            </a:r>
            <a:r>
              <a:rPr lang="it-IT" sz="4800" dirty="0"/>
              <a:t> </a:t>
            </a:r>
            <a:r>
              <a:rPr lang="it-IT" sz="4800" dirty="0" err="1">
                <a:solidFill>
                  <a:srgbClr val="FF0000"/>
                </a:solidFill>
              </a:rPr>
              <a:t>guiding</a:t>
            </a:r>
            <a:r>
              <a:rPr lang="it-IT" sz="4800" dirty="0">
                <a:solidFill>
                  <a:srgbClr val="FF0000"/>
                </a:solidFill>
              </a:rPr>
              <a:t> source </a:t>
            </a:r>
            <a:r>
              <a:rPr lang="it-IT" sz="4800" dirty="0"/>
              <a:t>of </a:t>
            </a:r>
            <a:r>
              <a:rPr lang="it-IT" sz="4800" dirty="0" err="1"/>
              <a:t>observational</a:t>
            </a:r>
            <a:r>
              <a:rPr lang="it-IT" sz="4800" dirty="0"/>
              <a:t> information</a:t>
            </a:r>
            <a:br>
              <a:rPr lang="it-IT" sz="4800" dirty="0"/>
            </a:b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5563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pPr algn="ctr"/>
            <a:r>
              <a:rPr lang="it-IT" dirty="0" err="1" smtClean="0"/>
              <a:t>Does</a:t>
            </a:r>
            <a:r>
              <a:rPr lang="it-IT" dirty="0" smtClean="0"/>
              <a:t> dm </a:t>
            </a:r>
            <a:r>
              <a:rPr lang="it-IT" dirty="0" err="1" smtClean="0"/>
              <a:t>effect</a:t>
            </a:r>
            <a:r>
              <a:rPr lang="it-IT" dirty="0" smtClean="0"/>
              <a:t> the </a:t>
            </a:r>
            <a:r>
              <a:rPr lang="it-IT" dirty="0" err="1" smtClean="0"/>
              <a:t>motion</a:t>
            </a:r>
            <a:r>
              <a:rPr lang="it-IT" dirty="0" smtClean="0"/>
              <a:t> of </a:t>
            </a:r>
            <a:r>
              <a:rPr lang="it-IT" dirty="0" err="1" smtClean="0"/>
              <a:t>binaries</a:t>
            </a:r>
            <a:r>
              <a:rPr lang="it-IT" dirty="0"/>
              <a:t>?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71" y="1059276"/>
            <a:ext cx="4562564" cy="3354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5479181" y="2568540"/>
                <a:ext cx="5042452" cy="8794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it-IT" sz="2800" i="1" smtClean="0">
                              <a:latin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s-ES" sz="2800" b="0" i="1" smtClean="0"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ES" sz="28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it-IT" sz="280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b="0" i="1" smtClean="0"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ES" sz="28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es-ES" sz="28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lang="es-E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±</m:t>
                          </m:r>
                          <m:f>
                            <m:fPr>
                              <m:ctrlPr>
                                <a:rPr lang="bg-BG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es-E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𝐺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ES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ES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bg-BG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s-ES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bg-BG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ES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es-ES" sz="2800" b="0" i="1" smtClean="0">
                              <a:latin typeface="Cambria Math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s-ES" sz="28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2800" b="0" i="1" smtClean="0">
                                      <a:latin typeface="Cambria Math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s-ES" sz="28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s-ES" sz="2800" b="0" i="1" smtClean="0">
                                      <a:latin typeface="Cambria Math" charset="0"/>
                                    </a:rPr>
                                    <m:t>𝐷𝑀</m:t>
                                  </m:r>
                                </m:sup>
                              </m:sSubSup>
                            </m:e>
                          </m:acc>
                        </m:e>
                      </m:acc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181" y="2568540"/>
                <a:ext cx="5042452" cy="8794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ccia giù 7"/>
          <p:cNvSpPr/>
          <p:nvPr/>
        </p:nvSpPr>
        <p:spPr>
          <a:xfrm>
            <a:off x="9210862" y="3537580"/>
            <a:ext cx="483704" cy="622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8260884" y="4250065"/>
            <a:ext cx="2867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Gravitational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drag force </a:t>
            </a:r>
            <a:r>
              <a:rPr lang="it-IT" dirty="0" smtClean="0"/>
              <a:t>on the i-</a:t>
            </a:r>
            <a:r>
              <a:rPr lang="it-IT" dirty="0" err="1" smtClean="0"/>
              <a:t>th</a:t>
            </a:r>
            <a:r>
              <a:rPr lang="it-IT" dirty="0" smtClean="0"/>
              <a:t> </a:t>
            </a:r>
            <a:r>
              <a:rPr lang="it-IT" dirty="0" err="1" smtClean="0"/>
              <a:t>object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9365782" y="1218934"/>
            <a:ext cx="2832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Pani, 2015</a:t>
            </a:r>
          </a:p>
          <a:p>
            <a:r>
              <a:rPr lang="it-IT" dirty="0" err="1" smtClean="0"/>
              <a:t>Chandrasekhar</a:t>
            </a:r>
            <a:r>
              <a:rPr lang="it-IT" dirty="0" smtClean="0"/>
              <a:t>, 1940s</a:t>
            </a:r>
          </a:p>
          <a:p>
            <a:r>
              <a:rPr lang="it-IT" dirty="0" err="1" smtClean="0"/>
              <a:t>Bekenstein</a:t>
            </a:r>
            <a:r>
              <a:rPr lang="it-IT" dirty="0" smtClean="0"/>
              <a:t> &amp; Zamir, 1990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-157415" y="5465999"/>
                <a:ext cx="12189757" cy="79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20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s-E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s-E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s-E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es-E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𝑑𝑡</m:t>
                          </m:r>
                        </m:den>
                      </m:f>
                      <m:r>
                        <a:rPr lang="it-IT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∝</m:t>
                      </m:r>
                      <m:r>
                        <a:rPr lang="es-E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f>
                        <m:fPr>
                          <m:ctrlPr>
                            <a:rPr lang="bg-BG" sz="20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bg-BG" sz="20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s-E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s-E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𝐷𝑀</m:t>
                              </m:r>
                            </m:sub>
                          </m:sSub>
                          <m:r>
                            <a:rPr lang="es-E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𝐷𝑀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s-E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bg-BG" sz="20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s-E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s-E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sz="20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is-IS" sz="20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E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E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is-IS" sz="20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s-ES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s-E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𝑢𝑓</m:t>
                              </m:r>
                              <m:d>
                                <m:dPr>
                                  <m:ctrlPr>
                                    <a:rPr lang="es-ES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𝑢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is-IS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s-ES" sz="20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s-ES" sz="2000" b="0" i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s-ES" sz="20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ES" sz="20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𝑞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s-ES" sz="2000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s-ES" sz="2000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p>
                                              <m:r>
                                                <a:rPr lang="es-ES" sz="2000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func>
                                  <m:r>
                                    <a:rPr lang="es-ES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s-ES" sz="20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s-ES" sz="2000" b="0" i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s-ES" sz="20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bg-BG" sz="2000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lang="bg-BG" sz="2000" b="0" i="1" smtClean="0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s-ES" sz="2000" b="0" i="1" smtClean="0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s-ES" sz="2000" b="0" i="1" smtClean="0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s-ES" sz="2000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s-ES" sz="2000" b="0" i="1" smtClean="0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s-ES" sz="2000" b="0" i="1" smtClean="0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s-ES" sz="2000" b="0" i="1" smtClean="0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num>
                                            <m:den>
                                              <m:sSup>
                                                <m:sSupPr>
                                                  <m:ctrlPr>
                                                    <a:rPr lang="bg-BG" sz="2000" b="0" i="1" smtClean="0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s-ES" sz="2000" b="0" i="1" smtClean="0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s-ES" sz="2000" b="0" i="1" smtClean="0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s-E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  <m:nary>
                                <m:naryPr>
                                  <m:ctrlPr>
                                    <a:rPr lang="is-IS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s-ES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𝑣</m:t>
                                  </m:r>
                                </m:sub>
                                <m:sup>
                                  <m:r>
                                    <a:rPr lang="is-IS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∞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is-IS" sz="20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0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s-ES" sz="20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s-ES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𝑢𝑓</m:t>
                                  </m:r>
                                  <m:r>
                                    <a:rPr lang="es-ES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(</m:t>
                                  </m:r>
                                  <m:r>
                                    <a:rPr lang="es-ES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𝑢</m:t>
                                  </m:r>
                                  <m:r>
                                    <a:rPr lang="es-ES" sz="20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)</m:t>
                                  </m:r>
                                  <m:d>
                                    <m:dPr>
                                      <m:ctrlPr>
                                        <a:rPr lang="is-IS" sz="20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20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bg-BG" sz="20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20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s-ES" sz="20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𝑣</m:t>
                                          </m:r>
                                        </m:num>
                                        <m:den>
                                          <m:r>
                                            <a:rPr lang="es-ES" sz="20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𝑢</m:t>
                                          </m:r>
                                        </m:den>
                                      </m:f>
                                      <m:r>
                                        <a:rPr lang="es-ES" sz="20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s-ES" sz="2000" b="0" i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log</m:t>
                                      </m:r>
                                      <m:r>
                                        <a:rPr lang="es-ES" sz="20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⁡(</m:t>
                                      </m:r>
                                      <m:f>
                                        <m:fPr>
                                          <m:ctrlPr>
                                            <a:rPr lang="bg-BG" sz="20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ES" sz="20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s-ES" sz="20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s-ES" sz="20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𝑣</m:t>
                                          </m:r>
                                        </m:num>
                                        <m:den>
                                          <m:r>
                                            <a:rPr lang="es-ES" sz="20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s-ES" sz="20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s-ES" sz="20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𝑣</m:t>
                                          </m:r>
                                        </m:den>
                                      </m:f>
                                      <m:r>
                                        <a:rPr lang="es-ES" sz="20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7415" y="5465999"/>
                <a:ext cx="12189757" cy="7900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/>
              <p:cNvSpPr txBox="1"/>
              <p:nvPr/>
            </p:nvSpPr>
            <p:spPr>
              <a:xfrm>
                <a:off x="942386" y="6269087"/>
                <a:ext cx="15149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charset="0"/>
                            </a:rPr>
                            <m:t>𝐷𝑀</m:t>
                          </m:r>
                        </m:sub>
                      </m:sSub>
                      <m:r>
                        <a:rPr lang="es-ES" sz="2400" b="0" i="1" smtClean="0">
                          <a:latin typeface="Cambria Math" charset="0"/>
                        </a:rPr>
                        <m:t>𝑓</m:t>
                      </m:r>
                      <m:r>
                        <a:rPr lang="es-ES" sz="2400" b="0" i="1" smtClean="0">
                          <a:latin typeface="Cambria Math" charset="0"/>
                        </a:rPr>
                        <m:t>(</m:t>
                      </m:r>
                      <m:r>
                        <a:rPr lang="es-ES" sz="2400" b="0" i="1" smtClean="0">
                          <a:latin typeface="Cambria Math" charset="0"/>
                        </a:rPr>
                        <m:t>𝑢</m:t>
                      </m:r>
                      <m:r>
                        <a:rPr lang="es-ES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386" y="6269087"/>
                <a:ext cx="1514967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403" b="-184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ccia destra 12"/>
          <p:cNvSpPr/>
          <p:nvPr/>
        </p:nvSpPr>
        <p:spPr>
          <a:xfrm>
            <a:off x="2457353" y="6438641"/>
            <a:ext cx="786111" cy="2579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3395478" y="6361420"/>
            <a:ext cx="2686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DM </a:t>
            </a:r>
            <a:r>
              <a:rPr lang="it-IT" dirty="0" err="1" smtClean="0"/>
              <a:t>density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endParaRPr lang="it-IT" dirty="0"/>
          </a:p>
        </p:txBody>
      </p:sp>
      <p:sp>
        <p:nvSpPr>
          <p:cNvPr id="6" name="Parentesi graffa aperta 5"/>
          <p:cNvSpPr/>
          <p:nvPr/>
        </p:nvSpPr>
        <p:spPr>
          <a:xfrm rot="16200000">
            <a:off x="9271042" y="5569294"/>
            <a:ext cx="585790" cy="1595059"/>
          </a:xfrm>
          <a:prstGeom prst="leftBrace">
            <a:avLst>
              <a:gd name="adj1" fmla="val 8333"/>
              <a:gd name="adj2" fmla="val 490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049061" y="4442423"/>
            <a:ext cx="1888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Slow </a:t>
            </a:r>
            <a:r>
              <a:rPr lang="it-IT" dirty="0" err="1" smtClean="0"/>
              <a:t>perturbers</a:t>
            </a:r>
            <a:endParaRPr lang="it-IT" dirty="0"/>
          </a:p>
        </p:txBody>
      </p:sp>
      <p:sp>
        <p:nvSpPr>
          <p:cNvPr id="15" name="Parentesi graffa aperta 14"/>
          <p:cNvSpPr/>
          <p:nvPr/>
        </p:nvSpPr>
        <p:spPr>
          <a:xfrm rot="5400000">
            <a:off x="4765093" y="4263011"/>
            <a:ext cx="610562" cy="17341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8546389" y="6514576"/>
            <a:ext cx="203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Fast </a:t>
            </a:r>
            <a:r>
              <a:rPr lang="it-IT" dirty="0" err="1" smtClean="0"/>
              <a:t>perturbers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335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3587" y="769685"/>
            <a:ext cx="10058400" cy="5273305"/>
          </a:xfrm>
        </p:spPr>
        <p:txBody>
          <a:bodyPr>
            <a:normAutofit/>
          </a:bodyPr>
          <a:lstStyle/>
          <a:p>
            <a:r>
              <a:rPr lang="it-IT" sz="3200" dirty="0" err="1" smtClean="0"/>
              <a:t>Perturbation</a:t>
            </a:r>
            <a:r>
              <a:rPr lang="it-IT" sz="3200" dirty="0" smtClean="0"/>
              <a:t> </a:t>
            </a:r>
            <a:r>
              <a:rPr lang="it-IT" sz="3200" dirty="0" err="1" smtClean="0"/>
              <a:t>theory</a:t>
            </a:r>
            <a:endParaRPr lang="it-IT" sz="3200" dirty="0" smtClean="0"/>
          </a:p>
          <a:p>
            <a:endParaRPr lang="it-IT" sz="3200" dirty="0"/>
          </a:p>
          <a:p>
            <a:r>
              <a:rPr lang="it-IT" sz="3200" dirty="0" err="1" smtClean="0">
                <a:solidFill>
                  <a:srgbClr val="FF0000"/>
                </a:solidFill>
              </a:rPr>
              <a:t>Osculating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</a:rPr>
              <a:t>orbits</a:t>
            </a:r>
            <a:r>
              <a:rPr lang="it-IT" sz="3200" dirty="0" smtClean="0"/>
              <a:t> </a:t>
            </a:r>
            <a:r>
              <a:rPr lang="it-IT" sz="3200" dirty="0" err="1" smtClean="0"/>
              <a:t>formalism</a:t>
            </a:r>
            <a:r>
              <a:rPr lang="it-IT" sz="3200" dirty="0" smtClean="0"/>
              <a:t> ( </a:t>
            </a:r>
            <a:r>
              <a:rPr lang="it-IT" sz="3200" dirty="0" err="1" smtClean="0"/>
              <a:t>see</a:t>
            </a:r>
            <a:r>
              <a:rPr lang="it-IT" sz="3200" dirty="0" smtClean="0"/>
              <a:t> E. </a:t>
            </a:r>
            <a:r>
              <a:rPr lang="it-IT" sz="3200" dirty="0" err="1" smtClean="0"/>
              <a:t>Poisson</a:t>
            </a:r>
            <a:r>
              <a:rPr lang="it-IT" sz="3200" dirty="0" smtClean="0"/>
              <a:t> and </a:t>
            </a:r>
            <a:r>
              <a:rPr lang="it-IT" sz="3200" dirty="0" err="1" smtClean="0"/>
              <a:t>C.Will</a:t>
            </a:r>
            <a:r>
              <a:rPr lang="it-IT" sz="3200" dirty="0" smtClean="0"/>
              <a:t> (2014))</a:t>
            </a:r>
          </a:p>
          <a:p>
            <a:endParaRPr lang="it-IT" sz="3200" dirty="0"/>
          </a:p>
          <a:p>
            <a:r>
              <a:rPr lang="it-IT" sz="3200" dirty="0" err="1" smtClean="0"/>
              <a:t>Correction</a:t>
            </a:r>
            <a:r>
              <a:rPr lang="it-IT" sz="3200" dirty="0" smtClean="0"/>
              <a:t> to </a:t>
            </a:r>
            <a:r>
              <a:rPr lang="it-IT" sz="3200" dirty="0" err="1" smtClean="0">
                <a:solidFill>
                  <a:srgbClr val="FF0000"/>
                </a:solidFill>
              </a:rPr>
              <a:t>circular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</a:rPr>
              <a:t>orbits</a:t>
            </a:r>
            <a:endParaRPr lang="it-IT" sz="3200" dirty="0" smtClean="0">
              <a:solidFill>
                <a:srgbClr val="FF0000"/>
              </a:solidFill>
            </a:endParaRPr>
          </a:p>
          <a:p>
            <a:endParaRPr lang="it-IT" sz="3200" dirty="0" smtClean="0"/>
          </a:p>
          <a:p>
            <a:r>
              <a:rPr lang="it-IT" sz="3200" dirty="0" err="1" smtClean="0"/>
              <a:t>Kepler’s</a:t>
            </a:r>
            <a:r>
              <a:rPr lang="it-IT" sz="3200" dirty="0" smtClean="0"/>
              <a:t> </a:t>
            </a:r>
            <a:r>
              <a:rPr lang="it-IT" sz="3200" dirty="0" err="1" smtClean="0"/>
              <a:t>third</a:t>
            </a:r>
            <a:r>
              <a:rPr lang="it-IT" sz="3200" dirty="0" smtClean="0"/>
              <a:t> law</a:t>
            </a:r>
            <a:endParaRPr lang="it-IT" sz="3200" dirty="0"/>
          </a:p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69017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1773411" y="2950068"/>
                <a:ext cx="8810297" cy="672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latin typeface="Cambria Math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sz="360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s-ES" sz="36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s-ES" sz="3600" b="0" i="1" smtClean="0">
                              <a:latin typeface="Cambria Math" charset="0"/>
                            </a:rPr>
                            <m:t>𝑏</m:t>
                          </m:r>
                        </m:sub>
                        <m:sup>
                          <m:r>
                            <a:rPr lang="es-ES" sz="3600" b="0" i="1" smtClean="0">
                              <a:latin typeface="Cambria Math" charset="0"/>
                            </a:rPr>
                            <m:t>𝐷𝑀</m:t>
                          </m:r>
                        </m:sup>
                      </m:sSubSup>
                      <m:r>
                        <a:rPr lang="es-ES" sz="3600" b="0" i="1" smtClean="0">
                          <a:latin typeface="Cambria Math" charset="0"/>
                        </a:rPr>
                        <m:t>(</m:t>
                      </m:r>
                      <m:r>
                        <a:rPr lang="es-ES" sz="3600" b="0" i="1" smtClean="0">
                          <a:latin typeface="Cambria Math" charset="0"/>
                        </a:rPr>
                        <m:t>𝑡</m:t>
                      </m:r>
                      <m:r>
                        <a:rPr lang="es-ES" sz="3600" b="0" i="1" smtClean="0">
                          <a:latin typeface="Cambria Math" charset="0"/>
                        </a:rPr>
                        <m:t>)=3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3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s-ES" sz="3600" b="0" i="1" smtClean="0">
                              <a:latin typeface="Cambria Math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pt-BR" sz="36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s-ES" sz="36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S" sz="3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𝜂</m:t>
                          </m:r>
                          <m:r>
                            <a:rPr lang="es-E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s-ES" sz="3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ES" sz="3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Γ</m:t>
                          </m:r>
                          <m:r>
                            <a:rPr lang="es-E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𝑠𝑖𝑛</m:t>
                          </m:r>
                          <m:r>
                            <a:rPr lang="es-E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𝛽</m:t>
                          </m:r>
                          <m:r>
                            <m:rPr>
                              <m:sty m:val="p"/>
                            </m:rPr>
                            <a:rPr lang="es-ES" sz="36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sin</m:t>
                          </m:r>
                          <m:r>
                            <a:rPr lang="es-E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s-ES" sz="3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E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  <m:r>
                            <a:rPr lang="es-E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s-E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r>
                            <a:rPr lang="es-E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it-IT" sz="3600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411" y="2950068"/>
                <a:ext cx="8810297" cy="6729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/>
          <p:cNvSpPr txBox="1"/>
          <p:nvPr/>
        </p:nvSpPr>
        <p:spPr>
          <a:xfrm>
            <a:off x="2712592" y="92766"/>
            <a:ext cx="66326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600" dirty="0" err="1" smtClean="0">
                <a:latin typeface="+mj-lt"/>
              </a:rPr>
              <a:t>Orbital</a:t>
            </a:r>
            <a:r>
              <a:rPr lang="it-IT" sz="6600" dirty="0" smtClean="0">
                <a:latin typeface="+mj-lt"/>
              </a:rPr>
              <a:t> </a:t>
            </a:r>
            <a:r>
              <a:rPr lang="it-IT" sz="6600" dirty="0" err="1" smtClean="0">
                <a:latin typeface="+mj-lt"/>
              </a:rPr>
              <a:t>period</a:t>
            </a:r>
            <a:r>
              <a:rPr lang="it-IT" sz="6600" dirty="0" smtClean="0">
                <a:latin typeface="+mj-lt"/>
              </a:rPr>
              <a:t> </a:t>
            </a:r>
            <a:r>
              <a:rPr lang="it-IT" sz="6600" dirty="0" err="1" smtClean="0">
                <a:latin typeface="+mj-lt"/>
              </a:rPr>
              <a:t>variation</a:t>
            </a:r>
            <a:endParaRPr lang="it-IT" sz="6600" dirty="0">
              <a:latin typeface="+mj-lt"/>
            </a:endParaRPr>
          </a:p>
        </p:txBody>
      </p:sp>
      <p:sp>
        <p:nvSpPr>
          <p:cNvPr id="6" name="Freccia su 5"/>
          <p:cNvSpPr/>
          <p:nvPr/>
        </p:nvSpPr>
        <p:spPr>
          <a:xfrm>
            <a:off x="4280452" y="2146852"/>
            <a:ext cx="238539" cy="8032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658915" y="1706083"/>
            <a:ext cx="166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o</a:t>
            </a:r>
            <a:r>
              <a:rPr lang="it-IT" dirty="0" err="1" smtClean="0"/>
              <a:t>rbital</a:t>
            </a:r>
            <a:r>
              <a:rPr lang="it-IT" dirty="0" smtClean="0"/>
              <a:t> </a:t>
            </a:r>
            <a:r>
              <a:rPr lang="it-IT" dirty="0" err="1" smtClean="0"/>
              <a:t>period</a:t>
            </a:r>
            <a:endParaRPr lang="it-IT" dirty="0"/>
          </a:p>
        </p:txBody>
      </p:sp>
      <p:cxnSp>
        <p:nvCxnSpPr>
          <p:cNvPr id="9" name="Connettore 2 8"/>
          <p:cNvCxnSpPr/>
          <p:nvPr/>
        </p:nvCxnSpPr>
        <p:spPr>
          <a:xfrm flipV="1">
            <a:off x="7659757" y="2146852"/>
            <a:ext cx="649356" cy="9276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 flipV="1">
            <a:off x="8918713" y="2146852"/>
            <a:ext cx="874644" cy="102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7834811" y="1244418"/>
            <a:ext cx="2073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a</a:t>
            </a:r>
            <a:r>
              <a:rPr lang="it-IT" dirty="0" err="1" smtClean="0"/>
              <a:t>ngles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DM </a:t>
            </a:r>
            <a:r>
              <a:rPr lang="it-IT" dirty="0" err="1" smtClean="0"/>
              <a:t>wind</a:t>
            </a:r>
            <a:r>
              <a:rPr lang="it-IT" dirty="0" smtClean="0"/>
              <a:t> and </a:t>
            </a:r>
            <a:r>
              <a:rPr lang="it-IT" dirty="0" err="1" smtClean="0"/>
              <a:t>orbital</a:t>
            </a:r>
            <a:r>
              <a:rPr lang="it-IT" dirty="0" smtClean="0"/>
              <a:t> </a:t>
            </a:r>
            <a:r>
              <a:rPr lang="it-IT" dirty="0" err="1" smtClean="0"/>
              <a:t>plane</a:t>
            </a:r>
            <a:endParaRPr lang="it-IT" dirty="0"/>
          </a:p>
        </p:txBody>
      </p:sp>
      <p:cxnSp>
        <p:nvCxnSpPr>
          <p:cNvPr id="15" name="Connettore 4 14"/>
          <p:cNvCxnSpPr/>
          <p:nvPr/>
        </p:nvCxnSpPr>
        <p:spPr>
          <a:xfrm>
            <a:off x="8693426" y="3623009"/>
            <a:ext cx="1215350" cy="100200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9908775" y="4171986"/>
            <a:ext cx="2044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z</a:t>
            </a:r>
            <a:r>
              <a:rPr lang="it-IT" smtClean="0"/>
              <a:t>eroth</a:t>
            </a:r>
            <a:r>
              <a:rPr lang="it-IT" dirty="0" smtClean="0"/>
              <a:t> </a:t>
            </a:r>
            <a:r>
              <a:rPr lang="it-IT" dirty="0" err="1" smtClean="0"/>
              <a:t>order</a:t>
            </a:r>
            <a:r>
              <a:rPr lang="it-IT" dirty="0" smtClean="0"/>
              <a:t> </a:t>
            </a:r>
            <a:r>
              <a:rPr lang="it-IT" dirty="0" err="1" smtClean="0"/>
              <a:t>orbital</a:t>
            </a:r>
            <a:r>
              <a:rPr lang="it-IT" dirty="0" smtClean="0"/>
              <a:t> </a:t>
            </a:r>
            <a:r>
              <a:rPr lang="it-IT" dirty="0" err="1" smtClean="0"/>
              <a:t>angular</a:t>
            </a:r>
            <a:r>
              <a:rPr lang="it-IT" dirty="0" smtClean="0"/>
              <a:t> </a:t>
            </a:r>
            <a:r>
              <a:rPr lang="it-IT" dirty="0" err="1" smtClean="0"/>
              <a:t>velocity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>
              <a:xfrm>
                <a:off x="4981995" y="4378824"/>
                <a:ext cx="2093843" cy="1353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𝜂</m:t>
                      </m:r>
                      <m:r>
                        <a:rPr lang="es-E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≡</m:t>
                      </m:r>
                      <m:f>
                        <m:fPr>
                          <m:ctrlPr>
                            <a:rPr lang="bg-BG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bg-BG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num>
                        <m:den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s-ES" sz="2400" b="0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Γ</m:t>
                      </m:r>
                      <m:r>
                        <a:rPr lang="es-E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≡</m:t>
                      </m:r>
                      <m:f>
                        <m:fPr>
                          <m:ctrlPr>
                            <a:rPr lang="bg-BG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𝑤𝑖𝑛𝑑</m:t>
                              </m:r>
                            </m:sub>
                          </m:sSub>
                        </m:num>
                        <m:den>
                          <m:r>
                            <a:rPr lang="es-E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995" y="4378824"/>
                <a:ext cx="2093843" cy="135325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ttore 2 18"/>
          <p:cNvCxnSpPr/>
          <p:nvPr/>
        </p:nvCxnSpPr>
        <p:spPr>
          <a:xfrm>
            <a:off x="5584269" y="3623009"/>
            <a:ext cx="344556" cy="7823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H="1">
            <a:off x="6361043" y="3623009"/>
            <a:ext cx="331305" cy="7823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magin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43" y="3824721"/>
            <a:ext cx="3943616" cy="29154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3928779" y="5851131"/>
                <a:ext cx="73302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s-ES" sz="2000" b="0" i="1" smtClean="0">
                          <a:latin typeface="Cambria Math" charset="0"/>
                        </a:rPr>
                        <m:t> </m:t>
                      </m:r>
                      <m:r>
                        <a:rPr lang="es-ES" sz="2000" b="0" i="1" smtClean="0">
                          <a:latin typeface="Cambria Math" charset="0"/>
                        </a:rPr>
                        <m:t>𝑐𝑜𝑛𝑡𝑎𝑖𝑛</m:t>
                      </m:r>
                      <m:r>
                        <a:rPr lang="es-ES" sz="2000" b="0" i="1" smtClean="0">
                          <a:latin typeface="Cambria Math" charset="0"/>
                        </a:rPr>
                        <m:t> </m:t>
                      </m:r>
                      <m:r>
                        <a:rPr lang="es-ES" sz="2000" b="0" i="1" smtClean="0">
                          <a:latin typeface="Cambria Math" charset="0"/>
                        </a:rPr>
                        <m:t>𝑡h𝑒</m:t>
                      </m:r>
                      <m:r>
                        <a:rPr lang="es-ES" sz="2000" b="0" i="1" smtClean="0">
                          <a:latin typeface="Cambria Math" charset="0"/>
                        </a:rPr>
                        <m:t> </m:t>
                      </m:r>
                      <m:r>
                        <a:rPr lang="es-ES" sz="2000" b="0" i="1" smtClean="0">
                          <a:latin typeface="Cambria Math" charset="0"/>
                        </a:rPr>
                        <m:t>𝑖𝑛𝑡𝑒𝑔𝑟𝑎𝑙𝑠</m:t>
                      </m:r>
                      <m:r>
                        <a:rPr lang="es-ES" sz="2000" b="0" i="1" smtClean="0">
                          <a:latin typeface="Cambria Math" charset="0"/>
                        </a:rPr>
                        <m:t> </m:t>
                      </m:r>
                      <m:r>
                        <a:rPr lang="es-ES" sz="2000" b="0" i="1" smtClean="0">
                          <a:latin typeface="Cambria Math" charset="0"/>
                        </a:rPr>
                        <m:t>𝑜𝑣𝑒𝑟</m:t>
                      </m:r>
                      <m:r>
                        <a:rPr lang="es-ES" sz="2000" b="0" i="1" smtClean="0">
                          <a:latin typeface="Cambria Math" charset="0"/>
                        </a:rPr>
                        <m:t> </m:t>
                      </m:r>
                      <m:r>
                        <a:rPr lang="es-ES" sz="2000" b="0" i="1" smtClean="0">
                          <a:latin typeface="Cambria Math" charset="0"/>
                        </a:rPr>
                        <m:t>𝑡h𝑒</m:t>
                      </m:r>
                      <m:r>
                        <a:rPr lang="es-ES" sz="2000" b="0" i="1" smtClean="0">
                          <a:latin typeface="Cambria Math" charset="0"/>
                        </a:rPr>
                        <m:t> </m:t>
                      </m:r>
                      <m:r>
                        <a:rPr lang="es-ES" sz="2000" b="0" i="1" smtClean="0">
                          <a:latin typeface="Cambria Math" charset="0"/>
                        </a:rPr>
                        <m:t>𝑣𝑒𝑙𝑜𝑐𝑖𝑡𝑖𝑒𝑠</m:t>
                      </m:r>
                      <m:r>
                        <a:rPr lang="es-ES" sz="2000" b="0" i="1" smtClean="0">
                          <a:latin typeface="Cambria Math" charset="0"/>
                        </a:rPr>
                        <m:t> </m:t>
                      </m:r>
                      <m:r>
                        <a:rPr lang="es-ES" sz="2000" b="0" i="1" smtClean="0">
                          <a:latin typeface="Cambria Math" charset="0"/>
                        </a:rPr>
                        <m:t>𝑤𝑒</m:t>
                      </m:r>
                      <m:r>
                        <a:rPr lang="es-ES" sz="2000" b="0" i="1" smtClean="0">
                          <a:latin typeface="Cambria Math" charset="0"/>
                        </a:rPr>
                        <m:t> </m:t>
                      </m:r>
                      <m:r>
                        <a:rPr lang="es-ES" sz="2000" b="0" i="1" smtClean="0">
                          <a:latin typeface="Cambria Math" charset="0"/>
                        </a:rPr>
                        <m:t>𝑠h𝑜𝑤𝑒𝑑</m:t>
                      </m:r>
                      <m:r>
                        <a:rPr lang="es-ES" sz="2000" b="0" i="1" smtClean="0">
                          <a:latin typeface="Cambria Math" charset="0"/>
                        </a:rPr>
                        <m:t> </m:t>
                      </m:r>
                      <m:r>
                        <a:rPr lang="es-ES" sz="2000" b="0" i="1" smtClean="0">
                          <a:latin typeface="Cambria Math" charset="0"/>
                        </a:rPr>
                        <m:t>𝑏𝑒𝑓𝑜𝑟𝑒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779" y="5851131"/>
                <a:ext cx="7330212" cy="400110"/>
              </a:xfrm>
              <a:prstGeom prst="rect">
                <a:avLst/>
              </a:prstGeom>
              <a:blipFill rotWithShape="0">
                <a:blip r:embed="rId5"/>
                <a:stretch>
                  <a:fillRect t="-98462" b="-1292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05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848" y="-87086"/>
            <a:ext cx="10058400" cy="1253604"/>
          </a:xfrm>
        </p:spPr>
        <p:txBody>
          <a:bodyPr/>
          <a:lstStyle/>
          <a:p>
            <a:pPr algn="ctr"/>
            <a:r>
              <a:rPr lang="it-IT" dirty="0" err="1" smtClean="0"/>
              <a:t>Binary</a:t>
            </a:r>
            <a:r>
              <a:rPr lang="it-IT" dirty="0" smtClean="0"/>
              <a:t> pulsar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904383" y="1009298"/>
            <a:ext cx="4717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it-IT" sz="2400" dirty="0" err="1" smtClean="0"/>
              <a:t>Pulsars</a:t>
            </a:r>
            <a:r>
              <a:rPr lang="it-IT" sz="2400" dirty="0" smtClean="0"/>
              <a:t> are </a:t>
            </a:r>
            <a:r>
              <a:rPr lang="it-IT" sz="2400" dirty="0" err="1" smtClean="0">
                <a:solidFill>
                  <a:srgbClr val="FF0000"/>
                </a:solidFill>
              </a:rPr>
              <a:t>neutron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stars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smtClean="0"/>
              <a:t>with strong </a:t>
            </a:r>
            <a:r>
              <a:rPr lang="it-IT" sz="2400" dirty="0" err="1" smtClean="0"/>
              <a:t>electromagnetic</a:t>
            </a:r>
            <a:r>
              <a:rPr lang="it-IT" sz="2400" dirty="0" smtClean="0"/>
              <a:t> </a:t>
            </a:r>
            <a:r>
              <a:rPr lang="it-IT" sz="2400" dirty="0" err="1" smtClean="0"/>
              <a:t>emission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904383" y="2304282"/>
            <a:ext cx="2579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it-IT" sz="2400" dirty="0" err="1" smtClean="0"/>
              <a:t>Cosmic</a:t>
            </a:r>
            <a:r>
              <a:rPr lang="it-IT" sz="2400" dirty="0" smtClean="0"/>
              <a:t> clocks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904383" y="2891486"/>
            <a:ext cx="49828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it-IT" sz="2400" dirty="0" err="1" smtClean="0"/>
              <a:t>Keplerian</a:t>
            </a:r>
            <a:r>
              <a:rPr lang="it-IT" sz="2400" dirty="0" smtClean="0"/>
              <a:t> </a:t>
            </a:r>
            <a:r>
              <a:rPr lang="it-IT" sz="2400" dirty="0" err="1" smtClean="0"/>
              <a:t>orbital</a:t>
            </a:r>
            <a:r>
              <a:rPr lang="it-IT" sz="2400" dirty="0" smtClean="0"/>
              <a:t> </a:t>
            </a:r>
            <a:r>
              <a:rPr lang="it-IT" sz="2400" dirty="0" err="1" smtClean="0"/>
              <a:t>parameters</a:t>
            </a:r>
            <a:r>
              <a:rPr lang="it-IT" sz="2400" dirty="0" smtClean="0"/>
              <a:t> </a:t>
            </a:r>
            <a:r>
              <a:rPr lang="it-IT" sz="2400" dirty="0" err="1" smtClean="0"/>
              <a:t>derived</a:t>
            </a:r>
            <a:r>
              <a:rPr lang="it-IT" sz="2400" dirty="0" smtClean="0"/>
              <a:t> from pulsar timing are </a:t>
            </a:r>
            <a:r>
              <a:rPr lang="it-IT" sz="2400" dirty="0" smtClean="0">
                <a:solidFill>
                  <a:srgbClr val="FF0000"/>
                </a:solidFill>
              </a:rPr>
              <a:t>1000 </a:t>
            </a:r>
            <a:r>
              <a:rPr lang="it-IT" sz="2400" dirty="0" err="1" smtClean="0">
                <a:solidFill>
                  <a:srgbClr val="FF0000"/>
                </a:solidFill>
              </a:rPr>
              <a:t>times</a:t>
            </a:r>
            <a:r>
              <a:rPr lang="it-IT" sz="2400" dirty="0" smtClean="0">
                <a:solidFill>
                  <a:srgbClr val="FF0000"/>
                </a:solidFill>
              </a:rPr>
              <a:t> more precise </a:t>
            </a:r>
            <a:r>
              <a:rPr lang="it-IT" sz="2400" dirty="0" err="1" smtClean="0"/>
              <a:t>than</a:t>
            </a:r>
            <a:r>
              <a:rPr lang="it-IT" sz="2400" dirty="0" smtClean="0"/>
              <a:t> </a:t>
            </a:r>
            <a:r>
              <a:rPr lang="it-IT" sz="2400" dirty="0" err="1" smtClean="0"/>
              <a:t>derived</a:t>
            </a:r>
            <a:r>
              <a:rPr lang="it-IT" sz="2400" dirty="0" smtClean="0"/>
              <a:t> from Doppler </a:t>
            </a:r>
            <a:r>
              <a:rPr lang="it-IT" sz="2400" dirty="0" err="1" smtClean="0"/>
              <a:t>measurements</a:t>
            </a:r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5489240" y="4967619"/>
                <a:ext cx="685137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it-IT" sz="2400" dirty="0" smtClean="0">
                    <a:solidFill>
                      <a:srgbClr val="FF0000"/>
                    </a:solidFill>
                  </a:rPr>
                  <a:t>Relativistic </a:t>
                </a:r>
                <a:r>
                  <a:rPr lang="it-IT" sz="2400" dirty="0" err="1" smtClean="0">
                    <a:solidFill>
                      <a:srgbClr val="FF0000"/>
                    </a:solidFill>
                  </a:rPr>
                  <a:t>effects</a:t>
                </a:r>
                <a:r>
                  <a:rPr lang="it-IT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  <m:r>
                      <a:rPr lang="es-E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 </m:t>
                    </m:r>
                  </m:oMath>
                </a14:m>
                <a:r>
                  <a:rPr lang="it-IT" sz="2400" dirty="0" err="1" smtClean="0"/>
                  <a:t>advance</a:t>
                </a:r>
                <a:r>
                  <a:rPr lang="it-IT" sz="2400" dirty="0" smtClean="0"/>
                  <a:t> of </a:t>
                </a:r>
                <a:r>
                  <a:rPr lang="it-IT" sz="2400" dirty="0" err="1" smtClean="0"/>
                  <a:t>periastron</a:t>
                </a:r>
                <a:endParaRPr lang="it-IT" sz="2400" dirty="0" smtClean="0"/>
              </a:p>
              <a:p>
                <a:r>
                  <a:rPr lang="it-IT" sz="2400" dirty="0"/>
                  <a:t> </a:t>
                </a:r>
                <a:r>
                  <a:rPr lang="it-IT" sz="2400" dirty="0" smtClean="0"/>
                  <a:t>                                            Einstein delay</a:t>
                </a:r>
              </a:p>
              <a:p>
                <a:r>
                  <a:rPr lang="it-IT" sz="2400" dirty="0"/>
                  <a:t> </a:t>
                </a:r>
                <a:r>
                  <a:rPr lang="it-IT" sz="2400" dirty="0" smtClean="0"/>
                  <a:t>                                            GW </a:t>
                </a:r>
                <a:r>
                  <a:rPr lang="it-IT" sz="2400" dirty="0" err="1" smtClean="0"/>
                  <a:t>emission</a:t>
                </a:r>
                <a:r>
                  <a:rPr lang="it-IT" sz="2400" dirty="0" smtClean="0"/>
                  <a:t> </a:t>
                </a:r>
                <a:endParaRPr lang="it-IT" sz="2400" dirty="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240" y="4967619"/>
                <a:ext cx="6851374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157" t="-39594" b="-101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/>
          <p:cNvSpPr txBox="1"/>
          <p:nvPr/>
        </p:nvSpPr>
        <p:spPr>
          <a:xfrm>
            <a:off x="524958" y="2095036"/>
            <a:ext cx="3709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 flipH="1">
            <a:off x="0" y="5950998"/>
            <a:ext cx="7526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D. </a:t>
            </a:r>
            <a:r>
              <a:rPr lang="it-IT" dirty="0" err="1">
                <a:solidFill>
                  <a:srgbClr val="FF0000"/>
                </a:solidFill>
              </a:rPr>
              <a:t>R</a:t>
            </a:r>
            <a:r>
              <a:rPr lang="it-IT" dirty="0">
                <a:solidFill>
                  <a:srgbClr val="FF0000"/>
                </a:solidFill>
              </a:rPr>
              <a:t>. </a:t>
            </a:r>
            <a:r>
              <a:rPr lang="it-IT" dirty="0" err="1">
                <a:solidFill>
                  <a:srgbClr val="FF0000"/>
                </a:solidFill>
              </a:rPr>
              <a:t>Lorimer</a:t>
            </a:r>
            <a:r>
              <a:rPr lang="it-IT" dirty="0">
                <a:solidFill>
                  <a:srgbClr val="FF0000"/>
                </a:solidFill>
              </a:rPr>
              <a:t> and M. Kramer, </a:t>
            </a:r>
            <a:r>
              <a:rPr lang="it-IT" dirty="0" err="1">
                <a:solidFill>
                  <a:srgbClr val="FF0000"/>
                </a:solidFill>
              </a:rPr>
              <a:t>Handbook</a:t>
            </a:r>
            <a:r>
              <a:rPr lang="it-IT" dirty="0">
                <a:solidFill>
                  <a:srgbClr val="FF0000"/>
                </a:solidFill>
              </a:rPr>
              <a:t> of Pulsar </a:t>
            </a:r>
            <a:r>
              <a:rPr lang="it-IT" dirty="0" err="1">
                <a:solidFill>
                  <a:srgbClr val="FF0000"/>
                </a:solidFill>
              </a:rPr>
              <a:t>Astronomy</a:t>
            </a:r>
            <a:r>
              <a:rPr lang="it-IT" dirty="0">
                <a:solidFill>
                  <a:srgbClr val="FF0000"/>
                </a:solidFill>
              </a:rPr>
              <a:t>, by D. </a:t>
            </a:r>
            <a:r>
              <a:rPr lang="it-IT" dirty="0" err="1">
                <a:solidFill>
                  <a:srgbClr val="FF0000"/>
                </a:solidFill>
              </a:rPr>
              <a:t>R</a:t>
            </a:r>
            <a:r>
              <a:rPr lang="it-IT" dirty="0">
                <a:solidFill>
                  <a:srgbClr val="FF0000"/>
                </a:solidFill>
              </a:rPr>
              <a:t>. </a:t>
            </a:r>
            <a:r>
              <a:rPr lang="it-IT" dirty="0" err="1">
                <a:solidFill>
                  <a:srgbClr val="FF0000"/>
                </a:solidFill>
              </a:rPr>
              <a:t>Lorimer</a:t>
            </a:r>
            <a:r>
              <a:rPr lang="it-IT" dirty="0">
                <a:solidFill>
                  <a:srgbClr val="FF0000"/>
                </a:solidFill>
              </a:rPr>
              <a:t> , M. Kramer, Cambridge, UK: Cambridge </a:t>
            </a:r>
            <a:r>
              <a:rPr lang="it-IT" dirty="0" err="1">
                <a:solidFill>
                  <a:srgbClr val="FF0000"/>
                </a:solidFill>
              </a:rPr>
              <a:t>University</a:t>
            </a:r>
            <a:r>
              <a:rPr lang="it-IT" dirty="0">
                <a:solidFill>
                  <a:srgbClr val="FF0000"/>
                </a:solidFill>
              </a:rPr>
              <a:t> Press, 2012 (2012</a:t>
            </a:r>
            <a:r>
              <a:rPr lang="it-IT" dirty="0" smtClean="0">
                <a:solidFill>
                  <a:srgbClr val="FF0000"/>
                </a:solidFill>
              </a:rPr>
              <a:t>)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3" name="GeneralRotatingPulsar.360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0495" y="1010873"/>
            <a:ext cx="6240263" cy="351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8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11009</TotalTime>
  <Words>2539</Words>
  <Application>Microsoft Macintosh PowerPoint</Application>
  <PresentationFormat>Widescreen</PresentationFormat>
  <Paragraphs>225</Paragraphs>
  <Slides>37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5" baseType="lpstr">
      <vt:lpstr>Arial</vt:lpstr>
      <vt:lpstr>Calibri</vt:lpstr>
      <vt:lpstr>Cambria Math</vt:lpstr>
      <vt:lpstr>Rockwell</vt:lpstr>
      <vt:lpstr>Rockwell Condensed</vt:lpstr>
      <vt:lpstr>Rockwell Extra Bold</vt:lpstr>
      <vt:lpstr>Wingdings</vt:lpstr>
      <vt:lpstr>Legno</vt:lpstr>
      <vt:lpstr>Binary pulsars as probes of a Galactic dark matter disk</vt:lpstr>
      <vt:lpstr>Outline:</vt:lpstr>
      <vt:lpstr>Dark matter evidence</vt:lpstr>
      <vt:lpstr>Dark matter candidates</vt:lpstr>
      <vt:lpstr>Given the lack of signatures of non-gravitational Dark Matter interactions,  the gravity exerted by Dark Matter on ordinary matter remains the only guiding source of observational information </vt:lpstr>
      <vt:lpstr>Does dm effect the motion of binaries?</vt:lpstr>
      <vt:lpstr>Presentazione di PowerPoint</vt:lpstr>
      <vt:lpstr>Presentazione di PowerPoint</vt:lpstr>
      <vt:lpstr>Binary pulsar</vt:lpstr>
      <vt:lpstr>Binary pulsar</vt:lpstr>
      <vt:lpstr>Results in a standard dm scenario</vt:lpstr>
      <vt:lpstr>Presentazione di PowerPoint</vt:lpstr>
      <vt:lpstr>DARK DISK Scenario</vt:lpstr>
      <vt:lpstr>Presentazione di PowerPoint</vt:lpstr>
      <vt:lpstr>Numerical results</vt:lpstr>
      <vt:lpstr>Numerical results</vt:lpstr>
      <vt:lpstr>Numerical results</vt:lpstr>
      <vt:lpstr>Numerical results</vt:lpstr>
      <vt:lpstr>Comparison with observations</vt:lpstr>
      <vt:lpstr>Comparison with observations</vt:lpstr>
      <vt:lpstr>Comparison with observations</vt:lpstr>
      <vt:lpstr>Point out the issue in this approach</vt:lpstr>
      <vt:lpstr>Point out the issue in this approach</vt:lpstr>
      <vt:lpstr>II Approach, wakes interaction into the game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conclusions</vt:lpstr>
      <vt:lpstr>conclusions</vt:lpstr>
      <vt:lpstr>conclusions</vt:lpstr>
      <vt:lpstr>conclusions</vt:lpstr>
      <vt:lpstr>Thanks for your attention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a Double Dark Disk of dark matter (DDDM) through binary pulsars</dc:title>
  <dc:creator>Andrea Caputo</dc:creator>
  <cp:lastModifiedBy>Andrea Caputo</cp:lastModifiedBy>
  <cp:revision>98</cp:revision>
  <cp:lastPrinted>2017-05-15T11:54:23Z</cp:lastPrinted>
  <dcterms:created xsi:type="dcterms:W3CDTF">2017-05-06T13:10:17Z</dcterms:created>
  <dcterms:modified xsi:type="dcterms:W3CDTF">2017-11-29T11:07:39Z</dcterms:modified>
</cp:coreProperties>
</file>