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notesMasterIdLst>
    <p:notesMasterId r:id="rId52"/>
  </p:notesMasterIdLst>
  <p:handoutMasterIdLst>
    <p:handoutMasterId r:id="rId53"/>
  </p:handoutMasterIdLst>
  <p:sldIdLst>
    <p:sldId id="316" r:id="rId2"/>
    <p:sldId id="324" r:id="rId3"/>
    <p:sldId id="263" r:id="rId4"/>
    <p:sldId id="278" r:id="rId5"/>
    <p:sldId id="286" r:id="rId6"/>
    <p:sldId id="325" r:id="rId7"/>
    <p:sldId id="267" r:id="rId8"/>
    <p:sldId id="341" r:id="rId9"/>
    <p:sldId id="262" r:id="rId10"/>
    <p:sldId id="271" r:id="rId11"/>
    <p:sldId id="289" r:id="rId12"/>
    <p:sldId id="347" r:id="rId13"/>
    <p:sldId id="290" r:id="rId14"/>
    <p:sldId id="336" r:id="rId15"/>
    <p:sldId id="327" r:id="rId16"/>
    <p:sldId id="291" r:id="rId17"/>
    <p:sldId id="342" r:id="rId18"/>
    <p:sldId id="293" r:id="rId19"/>
    <p:sldId id="308" r:id="rId20"/>
    <p:sldId id="330" r:id="rId21"/>
    <p:sldId id="331" r:id="rId22"/>
    <p:sldId id="332" r:id="rId23"/>
    <p:sldId id="333" r:id="rId24"/>
    <p:sldId id="334" r:id="rId25"/>
    <p:sldId id="348" r:id="rId26"/>
    <p:sldId id="295" r:id="rId27"/>
    <p:sldId id="296" r:id="rId28"/>
    <p:sldId id="298" r:id="rId29"/>
    <p:sldId id="300" r:id="rId30"/>
    <p:sldId id="301" r:id="rId31"/>
    <p:sldId id="302" r:id="rId32"/>
    <p:sldId id="269" r:id="rId33"/>
    <p:sldId id="273" r:id="rId34"/>
    <p:sldId id="303" r:id="rId35"/>
    <p:sldId id="304" r:id="rId36"/>
    <p:sldId id="337" r:id="rId37"/>
    <p:sldId id="306" r:id="rId38"/>
    <p:sldId id="343" r:id="rId39"/>
    <p:sldId id="344" r:id="rId40"/>
    <p:sldId id="346" r:id="rId41"/>
    <p:sldId id="338" r:id="rId42"/>
    <p:sldId id="339" r:id="rId43"/>
    <p:sldId id="340" r:id="rId44"/>
    <p:sldId id="310" r:id="rId45"/>
    <p:sldId id="323" r:id="rId46"/>
    <p:sldId id="326" r:id="rId47"/>
    <p:sldId id="328" r:id="rId48"/>
    <p:sldId id="345" r:id="rId49"/>
    <p:sldId id="309" r:id="rId50"/>
    <p:sldId id="335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3719B7"/>
    <a:srgbClr val="66CCFF"/>
    <a:srgbClr val="D56578"/>
    <a:srgbClr val="43DD52"/>
    <a:srgbClr val="A7A719"/>
    <a:srgbClr val="A89718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472" autoAdjust="0"/>
  </p:normalViewPr>
  <p:slideViewPr>
    <p:cSldViewPr snapToGrid="0">
      <p:cViewPr>
        <p:scale>
          <a:sx n="80" d="100"/>
          <a:sy n="80" d="100"/>
        </p:scale>
        <p:origin x="18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11397-2697-4EDC-A44E-9702F6A6ADEF}" type="datetimeFigureOut">
              <a:rPr lang="en-GB" smtClean="0"/>
              <a:t>27/01/2017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A5B299-E3D8-4508-A661-4740C7344D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95262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E4ED7-32AF-4B02-83BA-D10B6F3C87BC}" type="datetimeFigureOut">
              <a:rPr lang="en-GB" smtClean="0"/>
              <a:t>27/01/2017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218D49-714F-4D6E-8C1B-F55FEC0389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33278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218D49-714F-4D6E-8C1B-F55FEC038999}" type="slidenum">
              <a:rPr lang="en-GB" smtClean="0"/>
              <a:t>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253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18D49-714F-4D6E-8C1B-F55FEC038999}" type="slidenum">
              <a:rPr lang="en-GB" smtClean="0"/>
              <a:t>3</a:t>
            </a:fld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113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218D49-714F-4D6E-8C1B-F55FEC038999}" type="slidenum">
              <a:rPr lang="en-GB" smtClean="0"/>
              <a:t>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86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218D49-714F-4D6E-8C1B-F55FEC038999}" type="slidenum">
              <a:rPr lang="en-GB" smtClean="0"/>
              <a:t>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122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18D49-714F-4D6E-8C1B-F55FEC03899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102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218D49-714F-4D6E-8C1B-F55FEC038999}" type="slidenum">
              <a:rPr lang="en-GB" smtClean="0"/>
              <a:t>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459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218D49-714F-4D6E-8C1B-F55FEC038999}" type="slidenum">
              <a:rPr lang="en-GB" smtClean="0"/>
              <a:t>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876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3D PDFs: Path to the LHC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18D49-714F-4D6E-8C1B-F55FEC038999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3334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3D PDFs: Path to the LHC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18D49-714F-4D6E-8C1B-F55FEC038999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0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1/02/2017  HEPC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structure of the nucleon and transverse SSAs  -- U. D'Alesio (Cagliari University &amp; INFN)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76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1/02/2017  HEPC 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structure of the nucleon and transverse SSAs  -- U. D'Alesio (Cagliari University &amp; INFN)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646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1/02/2017  HEPC 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structure of the nucleon and transverse SSAs  -- U. D'Alesio (Cagliari University &amp; INFN)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564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1/02/2017  HEPC 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structure of the nucleon and transverse SSAs  -- U. D'Alesio (Cagliari University &amp; INFN)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8109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1/02/2017  HEPC 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structure of the nucleon and transverse SSAs  -- U. D'Alesio (Cagliari University &amp; INFN)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010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1/02/2017  HEPC 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structure of the nucleon and transverse SSAs  -- U. D'Alesio (Cagliari University &amp; INFN)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476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1/02/2017  HEPC 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structure of the nucleon and transverse SSAs  -- U. D'Alesio (Cagliari University &amp; INFN)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745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1/02/2017  HEPC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structure of the nucleon and transverse SSAs  -- U. D'Alesio (Cagliari University &amp; INFN)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350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1/02/2017  HEPC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structure of the nucleon and transverse SSAs  -- U. D'Alesio (Cagliari University &amp; INFN)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02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it-IT" dirty="0" smtClean="0"/>
              <a:t>1/02/2017  HEPC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dirty="0" smtClean="0"/>
              <a:t>3D structure of the nucleon and transverse SSAs  -- U. </a:t>
            </a:r>
            <a:r>
              <a:rPr lang="en-US" dirty="0" err="1" smtClean="0"/>
              <a:t>D'Alesio</a:t>
            </a:r>
            <a:r>
              <a:rPr lang="en-US" dirty="0" smtClean="0"/>
              <a:t> (Cagliari University &amp; INFN)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4382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1/02/2017  HEPC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structure of the nucleon and transverse SSAs  -- U. D'Alesio (Cagliari University &amp; INFN)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335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1/02/2017  HEPC 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structure of the nucleon and transverse SSAs  -- U. D'Alesio (Cagliari University &amp; INFN)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06746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1/02/2017  HEPC 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structure of the nucleon and transverse SSAs  -- U. D'Alesio (Cagliari University &amp; INFN)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67491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1/02/2017  HEPC 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structure of the nucleon and transverse SSAs  -- U. D'Alesio (Cagliari University &amp; INFN)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364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it-IT" smtClean="0"/>
              <a:t>1/02/2017  HEPC 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smtClean="0"/>
              <a:t>3D structure of the nucleon and transverse SSAs  -- U. D'Alesio (Cagliari University &amp; INFN)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F33ED57B-97DC-401D-BA43-6170C854A44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4495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1/02/2017  HEPC 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structure of the nucleon and transverse SSAs  -- U. D'Alesio (Cagliari University &amp; INFN)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86394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1/02/2017  HEPC 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structure of the nucleon and transverse SSAs  -- U. D'Alesio (Cagliari University &amp; INFN)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472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1/02/2017  HEPC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3D structure of the nucleon and transverse SSAs  -- U. D'Alesio (Cagliari University &amp; INFN)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3ED57B-97DC-401D-BA43-6170C854A4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993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13" Type="http://schemas.openxmlformats.org/officeDocument/2006/relationships/image" Target="../media/image33.emf"/><Relationship Id="rId3" Type="http://schemas.openxmlformats.org/officeDocument/2006/relationships/image" Target="../media/image25.emf"/><Relationship Id="rId7" Type="http://schemas.openxmlformats.org/officeDocument/2006/relationships/image" Target="../media/image29.emf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emf"/><Relationship Id="rId11" Type="http://schemas.openxmlformats.org/officeDocument/2006/relationships/image" Target="../media/image29.png"/><Relationship Id="rId5" Type="http://schemas.openxmlformats.org/officeDocument/2006/relationships/image" Target="../media/image27.emf"/><Relationship Id="rId10" Type="http://schemas.openxmlformats.org/officeDocument/2006/relationships/image" Target="../media/image32.jpeg"/><Relationship Id="rId4" Type="http://schemas.openxmlformats.org/officeDocument/2006/relationships/image" Target="../media/image26.emf"/><Relationship Id="rId9" Type="http://schemas.openxmlformats.org/officeDocument/2006/relationships/image" Target="../media/image31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7" Type="http://schemas.openxmlformats.org/officeDocument/2006/relationships/image" Target="../media/image40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emf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emf"/><Relationship Id="rId4" Type="http://schemas.openxmlformats.org/officeDocument/2006/relationships/image" Target="../media/image5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3" Type="http://schemas.openxmlformats.org/officeDocument/2006/relationships/image" Target="../media/image45.png"/><Relationship Id="rId7" Type="http://schemas.openxmlformats.org/officeDocument/2006/relationships/image" Target="../media/image6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emf"/><Relationship Id="rId5" Type="http://schemas.openxmlformats.org/officeDocument/2006/relationships/image" Target="../media/image61.emf"/><Relationship Id="rId4" Type="http://schemas.openxmlformats.org/officeDocument/2006/relationships/image" Target="../media/image6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0.png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emf"/><Relationship Id="rId4" Type="http://schemas.openxmlformats.org/officeDocument/2006/relationships/image" Target="../media/image6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emf"/><Relationship Id="rId4" Type="http://schemas.openxmlformats.org/officeDocument/2006/relationships/image" Target="../media/image7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emf"/><Relationship Id="rId4" Type="http://schemas.openxmlformats.org/officeDocument/2006/relationships/image" Target="../media/image7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5.emf"/><Relationship Id="rId4" Type="http://schemas.openxmlformats.org/officeDocument/2006/relationships/image" Target="../media/image8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6.emf"/><Relationship Id="rId4" Type="http://schemas.openxmlformats.org/officeDocument/2006/relationships/image" Target="../media/image95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emf"/><Relationship Id="rId5" Type="http://schemas.openxmlformats.org/officeDocument/2006/relationships/image" Target="../media/image99.png"/><Relationship Id="rId4" Type="http://schemas.openxmlformats.org/officeDocument/2006/relationships/image" Target="../media/image98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3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emf"/><Relationship Id="rId3" Type="http://schemas.openxmlformats.org/officeDocument/2006/relationships/image" Target="../media/image105.emf"/><Relationship Id="rId7" Type="http://schemas.openxmlformats.org/officeDocument/2006/relationships/image" Target="../media/image108.emf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Relationship Id="rId5" Type="http://schemas.openxmlformats.org/officeDocument/2006/relationships/image" Target="../media/image97.png"/><Relationship Id="rId4" Type="http://schemas.openxmlformats.org/officeDocument/2006/relationships/image" Target="../media/image106.emf"/><Relationship Id="rId9" Type="http://schemas.openxmlformats.org/officeDocument/2006/relationships/image" Target="../media/image110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emf"/><Relationship Id="rId5" Type="http://schemas.openxmlformats.org/officeDocument/2006/relationships/image" Target="../media/image114.emf"/><Relationship Id="rId4" Type="http://schemas.openxmlformats.org/officeDocument/2006/relationships/image" Target="../media/image11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118.png"/><Relationship Id="rId7" Type="http://schemas.openxmlformats.org/officeDocument/2006/relationships/image" Target="../media/image122.png"/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emf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7.emf"/><Relationship Id="rId4" Type="http://schemas.openxmlformats.org/officeDocument/2006/relationships/image" Target="../media/image12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emf"/><Relationship Id="rId3" Type="http://schemas.openxmlformats.org/officeDocument/2006/relationships/image" Target="../media/image128.emf"/><Relationship Id="rId7" Type="http://schemas.openxmlformats.org/officeDocument/2006/relationships/image" Target="../media/image13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.emf"/><Relationship Id="rId11" Type="http://schemas.openxmlformats.org/officeDocument/2006/relationships/image" Target="../media/image1161.png"/><Relationship Id="rId5" Type="http://schemas.openxmlformats.org/officeDocument/2006/relationships/image" Target="../media/image130.emf"/><Relationship Id="rId10" Type="http://schemas.openxmlformats.org/officeDocument/2006/relationships/image" Target="../media/image115.png"/><Relationship Id="rId4" Type="http://schemas.openxmlformats.org/officeDocument/2006/relationships/image" Target="../media/image129.emf"/><Relationship Id="rId9" Type="http://schemas.openxmlformats.org/officeDocument/2006/relationships/image" Target="../media/image11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emf"/><Relationship Id="rId3" Type="http://schemas.openxmlformats.org/officeDocument/2006/relationships/image" Target="../media/image135.emf"/><Relationship Id="rId7" Type="http://schemas.openxmlformats.org/officeDocument/2006/relationships/image" Target="../media/image1010.png"/><Relationship Id="rId2" Type="http://schemas.openxmlformats.org/officeDocument/2006/relationships/image" Target="../media/image13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7.emf"/><Relationship Id="rId5" Type="http://schemas.openxmlformats.org/officeDocument/2006/relationships/image" Target="../media/image136.png"/><Relationship Id="rId4" Type="http://schemas.openxmlformats.org/officeDocument/2006/relationships/image" Target="../media/image24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80.png"/><Relationship Id="rId4" Type="http://schemas.openxmlformats.org/officeDocument/2006/relationships/image" Target="../media/image11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0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10.png"/><Relationship Id="rId4" Type="http://schemas.openxmlformats.org/officeDocument/2006/relationships/image" Target="../media/image12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emf"/><Relationship Id="rId2" Type="http://schemas.openxmlformats.org/officeDocument/2006/relationships/image" Target="../media/image14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emf"/><Relationship Id="rId2" Type="http://schemas.openxmlformats.org/officeDocument/2006/relationships/image" Target="../media/image14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9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image" Target="../media/image14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0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Relationship Id="rId9" Type="http://schemas.openxmlformats.org/officeDocument/2006/relationships/image" Target="../media/image107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emf"/><Relationship Id="rId2" Type="http://schemas.openxmlformats.org/officeDocument/2006/relationships/image" Target="../media/image14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6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emf"/><Relationship Id="rId2" Type="http://schemas.openxmlformats.org/officeDocument/2006/relationships/image" Target="../media/image15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0.em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2.emf"/><Relationship Id="rId4" Type="http://schemas.openxmlformats.org/officeDocument/2006/relationships/image" Target="../media/image21.emf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3D </a:t>
            </a:r>
            <a:r>
              <a:rPr lang="en-GB" b="1" dirty="0" smtClean="0">
                <a:solidFill>
                  <a:srgbClr val="0070C0"/>
                </a:solidFill>
              </a:rPr>
              <a:t>structure of the nucleon and</a:t>
            </a:r>
            <a:br>
              <a:rPr lang="en-GB" b="1" dirty="0" smtClean="0">
                <a:solidFill>
                  <a:srgbClr val="0070C0"/>
                </a:solidFill>
              </a:rPr>
            </a:br>
            <a:r>
              <a:rPr lang="en-GB" b="1" dirty="0" smtClean="0">
                <a:solidFill>
                  <a:srgbClr val="0070C0"/>
                </a:solidFill>
              </a:rPr>
              <a:t>Transverse single-spin asymmetries</a:t>
            </a:r>
            <a:r>
              <a:rPr lang="en-GB" dirty="0" smtClean="0">
                <a:solidFill>
                  <a:srgbClr val="0070C0"/>
                </a:solidFill>
              </a:rPr>
              <a:t/>
            </a:r>
            <a:br>
              <a:rPr lang="en-GB" dirty="0" smtClean="0">
                <a:solidFill>
                  <a:srgbClr val="0070C0"/>
                </a:solidFill>
              </a:rPr>
            </a:b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32822" y="2720751"/>
            <a:ext cx="9376147" cy="3543153"/>
          </a:xfrm>
        </p:spPr>
        <p:txBody>
          <a:bodyPr>
            <a:noAutofit/>
          </a:bodyPr>
          <a:lstStyle/>
          <a:p>
            <a:r>
              <a:rPr lang="en-GB" sz="2200" dirty="0" smtClean="0"/>
              <a:t>Motivations</a:t>
            </a:r>
          </a:p>
          <a:p>
            <a:r>
              <a:rPr lang="en-GB" sz="2200" dirty="0" smtClean="0"/>
              <a:t>3D nucleon structure</a:t>
            </a:r>
          </a:p>
          <a:p>
            <a:r>
              <a:rPr lang="en-GB" sz="2200" dirty="0" smtClean="0"/>
              <a:t>TMDs (Transverse momentum dependent distributions)</a:t>
            </a:r>
          </a:p>
          <a:p>
            <a:r>
              <a:rPr lang="en-GB" sz="2200" dirty="0" smtClean="0"/>
              <a:t>Transverse single-spin asymmetries in various (SEMI-) INCLUSIVE processes</a:t>
            </a:r>
          </a:p>
          <a:p>
            <a:r>
              <a:rPr lang="en-GB" sz="2200" dirty="0" smtClean="0"/>
              <a:t>Open issues</a:t>
            </a:r>
            <a:endParaRPr lang="en-GB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1/02/2017  HEPC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structure of the nucleon and transverse SSAs  -- U. D'Alesio (Cagliari University &amp; INFN)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1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3723" y="1750480"/>
            <a:ext cx="1265912" cy="11899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51" y="1750480"/>
            <a:ext cx="1221320" cy="118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64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200" smtClean="0"/>
              <a:t>1/02/2017  HEPC </a:t>
            </a:r>
            <a:endParaRPr lang="en-GB" sz="1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smtClean="0"/>
              <a:t>3D structure of the nucleon and transverse SSAs  -- U. D'Alesio (Cagliari University &amp; INFN)</a:t>
            </a:r>
            <a:endParaRPr lang="en-GB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10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5376" y="1464565"/>
            <a:ext cx="3818370" cy="34551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72269" y="601751"/>
            <a:ext cx="4660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And possibly in processes like </a:t>
            </a:r>
            <a:endParaRPr lang="en-GB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774" y="1639096"/>
            <a:ext cx="4634860" cy="30830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632048" y="4700076"/>
                <a:ext cx="3123612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200" b="0" i="1" smtClean="0">
                          <a:latin typeface="Cambria Math" panose="02040503050406030204" pitchFamily="18" charset="0"/>
                        </a:rPr>
                        <m:t>𝑝𝑝</m:t>
                      </m:r>
                      <m:r>
                        <a:rPr lang="it-IT" sz="2200" b="0" i="1" smtClean="0"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it-IT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it-IT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t-IT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GB" sz="2200" dirty="0" smtClean="0"/>
              </a:p>
              <a:p>
                <a14:m>
                  <m:oMath xmlns:m="http://schemas.openxmlformats.org/officeDocument/2006/math">
                    <m:r>
                      <a:rPr lang="it-IT" sz="2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 → </m:t>
                    </m:r>
                    <m:r>
                      <a:rPr lang="it-IT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it-IT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t-IT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200" dirty="0" smtClean="0"/>
                  <a:t>, </a:t>
                </a:r>
                <a14:m>
                  <m:oMath xmlns:m="http://schemas.openxmlformats.org/officeDocument/2006/math"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it-IT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it-IT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𝑗𝑒𝑡</m:t>
                    </m:r>
                    <m:r>
                      <a:rPr lang="it-IT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t-IT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it-IT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200" dirty="0" smtClean="0"/>
              </a:p>
              <a:p>
                <a:r>
                  <a:rPr lang="en-GB" sz="2200" dirty="0" smtClean="0">
                    <a:solidFill>
                      <a:srgbClr val="FF0000"/>
                    </a:solidFill>
                  </a:rPr>
                  <a:t>Single scale processes</a:t>
                </a:r>
                <a:endParaRPr lang="en-GB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048" y="4700076"/>
                <a:ext cx="3123612" cy="1107996"/>
              </a:xfrm>
              <a:prstGeom prst="rect">
                <a:avLst/>
              </a:prstGeom>
              <a:blipFill>
                <a:blip r:embed="rId4"/>
                <a:stretch>
                  <a:fillRect l="-2539" r="-195" b="-1044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391973" y="4994871"/>
                <a:ext cx="188109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200" b="0" i="1" smtClean="0">
                          <a:latin typeface="Cambria Math" panose="02040503050406030204" pitchFamily="18" charset="0"/>
                        </a:rPr>
                        <m:t>𝑝𝑝</m:t>
                      </m:r>
                      <m:r>
                        <a:rPr lang="it-IT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</m:t>
                      </m:r>
                      <m:r>
                        <a:rPr lang="it-IT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it-IT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t-IT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𝑗𝑒𝑡</m:t>
                      </m:r>
                      <m:r>
                        <a:rPr lang="it-IT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t-IT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GB" sz="2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973" y="4994871"/>
                <a:ext cx="1881091" cy="430887"/>
              </a:xfrm>
              <a:prstGeom prst="rect">
                <a:avLst/>
              </a:prstGeom>
              <a:blipFill>
                <a:blip r:embed="rId5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0119303" y="4082358"/>
            <a:ext cx="15536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And more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81611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1/02/2017  HEPC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structure of the nucleon and transverse SSAs  -- U. D'Alesio (Cagliari University &amp; INFN)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11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567210" y="343078"/>
            <a:ext cx="54232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</a:rPr>
              <a:t>Where can we access TMDs?</a:t>
            </a:r>
            <a:endParaRPr lang="en-GB" sz="28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6078" y="1389620"/>
            <a:ext cx="917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SIDIS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011561" y="2590570"/>
            <a:ext cx="1500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 smtClean="0"/>
              <a:t>Drell</a:t>
            </a:r>
            <a:r>
              <a:rPr lang="en-GB" sz="2800" dirty="0"/>
              <a:t>-</a:t>
            </a:r>
            <a:r>
              <a:rPr lang="en-GB" sz="2800" dirty="0" smtClean="0"/>
              <a:t>Yan</a:t>
            </a:r>
            <a:endParaRPr lang="en-GB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210" y="989973"/>
            <a:ext cx="1493741" cy="10269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8908" y="1270546"/>
            <a:ext cx="2544712" cy="7371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6754" y="2591952"/>
            <a:ext cx="2611946" cy="6049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9231" y="2645986"/>
            <a:ext cx="1441352" cy="5292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6088" y="3619829"/>
            <a:ext cx="1394488" cy="9191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0156" y="3485611"/>
            <a:ext cx="1082699" cy="12279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89348" y="3706322"/>
            <a:ext cx="1727048" cy="786445"/>
          </a:xfrm>
          <a:prstGeom prst="rect">
            <a:avLst/>
          </a:prstGeom>
        </p:spPr>
      </p:pic>
      <p:pic>
        <p:nvPicPr>
          <p:cNvPr id="1026" name="Picture 2" descr="Risultati immagini per compass cern log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444" y="1144788"/>
            <a:ext cx="917039" cy="91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41143" y="3775599"/>
                <a:ext cx="20401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GB" sz="2400" dirty="0" smtClean="0"/>
                  <a:t> </a:t>
                </a:r>
                <a:r>
                  <a:rPr lang="en-GB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</a:t>
                </a:r>
                <a:r>
                  <a:rPr lang="en-GB" sz="2400" dirty="0" smtClean="0"/>
                  <a:t> </a:t>
                </a:r>
                <a:r>
                  <a:rPr lang="el-G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it-I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it-I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</a:t>
                </a:r>
                <a:endParaRPr lang="en-GB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143" y="3775599"/>
                <a:ext cx="2040110" cy="461665"/>
              </a:xfrm>
              <a:prstGeom prst="rect">
                <a:avLst/>
              </a:prstGeom>
              <a:blipFill>
                <a:blip r:embed="rId11"/>
                <a:stretch>
                  <a:fillRect t="-10526" r="-2388" b="-289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11561" y="5041135"/>
                <a:ext cx="38447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  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𝑝𝑝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𝑗𝑒𝑡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GB" sz="2400" dirty="0" smtClean="0"/>
                  <a:t>  </a:t>
                </a:r>
                <a:endParaRPr lang="en-GB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561" y="5041135"/>
                <a:ext cx="3844770" cy="461665"/>
              </a:xfrm>
              <a:prstGeom prst="rect">
                <a:avLst/>
              </a:prstGeom>
              <a:blipFill>
                <a:blip r:embed="rId12"/>
                <a:stretch>
                  <a:fillRect l="-475" b="-1710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64007" y="4988348"/>
            <a:ext cx="2462898" cy="705412"/>
          </a:xfrm>
          <a:prstGeom prst="rect">
            <a:avLst/>
          </a:prstGeom>
        </p:spPr>
      </p:pic>
      <p:pic>
        <p:nvPicPr>
          <p:cNvPr id="19" name="Picture 2" descr="Risultati immagini per compass cern log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904" y="2352800"/>
            <a:ext cx="917039" cy="91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8552444" y="1096817"/>
            <a:ext cx="12795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 smtClean="0"/>
              <a:t>EIC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81034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5" grpId="0"/>
      <p:bldP spid="16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1/02/2017  HEPC 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structure of the nucleon and transverse SSAs  -- U. D'Alesio (Cagliari University &amp; INFN)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024" y="243900"/>
            <a:ext cx="8334693" cy="5639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00275" y="419100"/>
            <a:ext cx="7648575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   </a:t>
            </a:r>
          </a:p>
          <a:p>
            <a:r>
              <a:rPr lang="it-IT" sz="3200" b="1" dirty="0" smtClean="0">
                <a:solidFill>
                  <a:srgbClr val="0070C0"/>
                </a:solidFill>
              </a:rPr>
              <a:t>          Spread all over the world</a:t>
            </a:r>
            <a:endParaRPr lang="it-IT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83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363" y="1038593"/>
            <a:ext cx="6196051" cy="3696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1/02/2017  HEPC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structure of the nucleon and transverse SSAs  -- U. D'Alesio (Cagliari University &amp; INFN)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13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747884" y="271244"/>
            <a:ext cx="6478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</a:rPr>
              <a:t>TMDs and unpolarized cross sections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398" y="2977548"/>
            <a:ext cx="3888479" cy="167823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2150" y="3108795"/>
            <a:ext cx="156324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Factorized</a:t>
            </a:r>
            <a:r>
              <a:rPr lang="en-GB" sz="22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GB" sz="2200" dirty="0" smtClean="0"/>
              <a:t>Gaussian</a:t>
            </a:r>
            <a:r>
              <a:rPr lang="en-GB" sz="22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GB" sz="2200" dirty="0" smtClean="0"/>
              <a:t>forms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05924" y="1004543"/>
            <a:ext cx="2723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SIDIS multiplicities</a:t>
            </a:r>
            <a:endParaRPr lang="en-GB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6911" y="1827685"/>
            <a:ext cx="2478691" cy="809039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4597879" y="3515648"/>
            <a:ext cx="423305" cy="2955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 16"/>
          <p:cNvSpPr/>
          <p:nvPr/>
        </p:nvSpPr>
        <p:spPr>
          <a:xfrm>
            <a:off x="4781245" y="4216791"/>
            <a:ext cx="423305" cy="2955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TextBox 17"/>
          <p:cNvSpPr txBox="1"/>
          <p:nvPr/>
        </p:nvSpPr>
        <p:spPr>
          <a:xfrm>
            <a:off x="5680363" y="2978727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it-I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5680363" y="1085572"/>
                <a:ext cx="253085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 →</m:t>
                      </m:r>
                      <m:sSup>
                        <m:sSup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363" y="1085572"/>
                <a:ext cx="2530858" cy="400110"/>
              </a:xfrm>
              <a:prstGeom prst="rect">
                <a:avLst/>
              </a:prstGeom>
              <a:blipFill>
                <a:blip r:embed="rId5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32150" y="1607130"/>
                <a:ext cx="5375031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it-IT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it-IT" sz="2000" dirty="0" smtClean="0"/>
                  <a:t>: «longitudinal» momentum fractions of the </a:t>
                </a:r>
                <a:r>
                  <a:rPr lang="it-IT" sz="2000" dirty="0" smtClean="0">
                    <a:solidFill>
                      <a:srgbClr val="FF0000"/>
                    </a:solidFill>
                  </a:rPr>
                  <a:t>quark within its parent proton </a:t>
                </a:r>
                <a:r>
                  <a:rPr lang="it-IT" sz="2000" dirty="0" smtClean="0"/>
                  <a:t>and of the </a:t>
                </a:r>
                <a:r>
                  <a:rPr lang="it-IT" sz="2000" dirty="0" smtClean="0">
                    <a:solidFill>
                      <a:srgbClr val="0070C0"/>
                    </a:solidFill>
                  </a:rPr>
                  <a:t>hadron w.r.t. the fragmenting parent quark </a:t>
                </a:r>
                <a:r>
                  <a:rPr lang="it-IT" sz="2000" dirty="0" smtClean="0"/>
                  <a:t>(collinear parton model)</a:t>
                </a:r>
                <a:endParaRPr lang="it-IT" sz="20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50" y="1607130"/>
                <a:ext cx="5375031" cy="1323439"/>
              </a:xfrm>
              <a:prstGeom prst="rect">
                <a:avLst/>
              </a:prstGeom>
              <a:blipFill>
                <a:blip r:embed="rId6"/>
                <a:stretch>
                  <a:fillRect l="-1249" t="-3226" b="-691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2552" y="4912819"/>
            <a:ext cx="9569723" cy="173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77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 animBg="1"/>
      <p:bldP spid="17" grpId="0" animBg="1"/>
      <p:bldP spid="3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1/02/2017  HEPC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structure of the nucleon and transverse SSAs  -- U. D'Alesio (Cagliari University &amp; INFN)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14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1180289"/>
            <a:ext cx="6007098" cy="38484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19220" y="5186581"/>
            <a:ext cx="31614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err="1" smtClean="0"/>
              <a:t>Anselmino</a:t>
            </a:r>
            <a:r>
              <a:rPr lang="en-GB" sz="2200" dirty="0" smtClean="0"/>
              <a:t>, et al. (2014)</a:t>
            </a:r>
            <a:endParaRPr lang="en-GB" sz="2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4476" y="1180289"/>
            <a:ext cx="5597524" cy="38484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33319" y="5161138"/>
            <a:ext cx="57086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err="1" smtClean="0"/>
              <a:t>Signori</a:t>
            </a:r>
            <a:r>
              <a:rPr lang="en-GB" sz="2200" dirty="0" smtClean="0"/>
              <a:t>, </a:t>
            </a:r>
            <a:r>
              <a:rPr lang="en-GB" sz="2200" dirty="0" err="1" smtClean="0"/>
              <a:t>Bacchetta</a:t>
            </a:r>
            <a:r>
              <a:rPr lang="en-GB" sz="2200" dirty="0" smtClean="0"/>
              <a:t>, </a:t>
            </a:r>
            <a:r>
              <a:rPr lang="en-GB" sz="2200" dirty="0" err="1" smtClean="0"/>
              <a:t>Radici</a:t>
            </a:r>
            <a:r>
              <a:rPr lang="en-GB" sz="2200" dirty="0" smtClean="0"/>
              <a:t>, Schnell (2013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5680363" y="2978727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it-I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3196651" y="399939"/>
                <a:ext cx="2742802" cy="372538"/>
              </a:xfrm>
              <a:prstGeom prst="rect">
                <a:avLst/>
              </a:prstGeom>
              <a:solidFill>
                <a:srgbClr val="99FF99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it-I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b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it-IT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it-IT" dirty="0" smtClean="0"/>
                  <a:t> =  0.57-0.38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𝐺𝑒𝑉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it-IT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651" y="399939"/>
                <a:ext cx="2742802" cy="372538"/>
              </a:xfrm>
              <a:prstGeom prst="rect">
                <a:avLst/>
              </a:prstGeom>
              <a:blipFill>
                <a:blip r:embed="rId4"/>
                <a:stretch>
                  <a:fillRect t="-8197" b="-2623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 flipH="1">
                <a:off x="6273798" y="399939"/>
                <a:ext cx="3194051" cy="372538"/>
              </a:xfrm>
              <a:prstGeom prst="rect">
                <a:avLst/>
              </a:prstGeom>
              <a:solidFill>
                <a:srgbClr val="99FF99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/>
                  <a:t> &lt;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it-I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b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it-IT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it-IT" dirty="0" smtClean="0"/>
                  <a:t> =   0.12-0.18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𝐺𝑒𝑉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it-IT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73798" y="399939"/>
                <a:ext cx="3194051" cy="372538"/>
              </a:xfrm>
              <a:prstGeom prst="rect">
                <a:avLst/>
              </a:prstGeom>
              <a:blipFill>
                <a:blip r:embed="rId5"/>
                <a:stretch>
                  <a:fillRect t="-8197" b="-2623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330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9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1/02/2017  HEPC 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structure of the nucleon and transverse SSAs  -- U. D'Alesio (Cagliari University &amp; INFN)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15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856182" y="-413775"/>
            <a:ext cx="3509408" cy="72873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95902" y="363235"/>
            <a:ext cx="4062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</a:rPr>
              <a:t>TMDs: flavour structure</a:t>
            </a: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64935" y="1193201"/>
            <a:ext cx="23711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Gaussian widths</a:t>
            </a:r>
            <a:endParaRPr lang="en-GB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1752808" y="5234227"/>
            <a:ext cx="57278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err="1" smtClean="0"/>
              <a:t>Signori</a:t>
            </a:r>
            <a:r>
              <a:rPr lang="en-GB" sz="2200" dirty="0" smtClean="0"/>
              <a:t>, </a:t>
            </a:r>
            <a:r>
              <a:rPr lang="en-GB" sz="2200" dirty="0" err="1" smtClean="0"/>
              <a:t>Bacchetta</a:t>
            </a:r>
            <a:r>
              <a:rPr lang="en-GB" sz="2200" dirty="0" smtClean="0"/>
              <a:t>, </a:t>
            </a:r>
            <a:r>
              <a:rPr lang="en-GB" sz="2200" dirty="0" err="1" smtClean="0"/>
              <a:t>Radici</a:t>
            </a:r>
            <a:r>
              <a:rPr lang="en-GB" sz="2200" dirty="0" smtClean="0"/>
              <a:t>, Schnell (2013)</a:t>
            </a:r>
            <a:endParaRPr lang="en-GB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8393240" y="3253945"/>
            <a:ext cx="33650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>
                <a:solidFill>
                  <a:srgbClr val="FF0000"/>
                </a:solidFill>
              </a:rPr>
              <a:t>u</a:t>
            </a:r>
            <a:r>
              <a:rPr lang="en-GB" sz="2200" b="1" dirty="0" smtClean="0">
                <a:solidFill>
                  <a:srgbClr val="FF0000"/>
                </a:solidFill>
              </a:rPr>
              <a:t>p </a:t>
            </a:r>
            <a:r>
              <a:rPr lang="en-GB" sz="2200" b="1" dirty="0" smtClean="0"/>
              <a:t>&lt; </a:t>
            </a:r>
            <a:r>
              <a:rPr lang="en-GB" sz="2200" b="1" dirty="0" smtClean="0">
                <a:solidFill>
                  <a:srgbClr val="00B050"/>
                </a:solidFill>
              </a:rPr>
              <a:t>down </a:t>
            </a:r>
            <a:r>
              <a:rPr lang="en-GB" sz="2200" b="1" dirty="0" smtClean="0"/>
              <a:t>&lt; </a:t>
            </a:r>
            <a:r>
              <a:rPr lang="en-GB" sz="2200" b="1" dirty="0" smtClean="0">
                <a:solidFill>
                  <a:srgbClr val="FFC000"/>
                </a:solidFill>
              </a:rPr>
              <a:t>sea</a:t>
            </a:r>
            <a:r>
              <a:rPr lang="en-GB" sz="2200" b="1" dirty="0">
                <a:solidFill>
                  <a:srgbClr val="FFC000"/>
                </a:solidFill>
              </a:rPr>
              <a:t> </a:t>
            </a:r>
            <a:r>
              <a:rPr lang="en-GB" sz="2200" b="1" dirty="0" smtClean="0">
                <a:solidFill>
                  <a:srgbClr val="FFC000"/>
                </a:solidFill>
              </a:rPr>
              <a:t>  </a:t>
            </a:r>
            <a:r>
              <a:rPr lang="en-GB" sz="2200" b="1" dirty="0" smtClean="0">
                <a:solidFill>
                  <a:schemeClr val="accent2"/>
                </a:solidFill>
              </a:rPr>
              <a:t>????</a:t>
            </a:r>
            <a:endParaRPr lang="en-GB" sz="2200" b="1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43698" y="5133212"/>
            <a:ext cx="31678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/>
              <a:t>t</a:t>
            </a:r>
            <a:r>
              <a:rPr lang="en-GB" sz="2200" dirty="0" smtClean="0"/>
              <a:t>o be further explored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7458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1/02/2017  HEPC 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structure of the nucleon and transverse SSAs  -- U. D'Alesio (Cagliari University &amp; INFN)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16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910427" y="360081"/>
            <a:ext cx="62263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</a:rPr>
              <a:t>Theory:  factorization </a:t>
            </a:r>
            <a:r>
              <a:rPr lang="en-GB" sz="2800" b="1" dirty="0" smtClean="0">
                <a:solidFill>
                  <a:srgbClr val="00B0F0"/>
                </a:solidFill>
              </a:rPr>
              <a:t>and evolution</a:t>
            </a:r>
            <a:endParaRPr lang="en-GB" sz="2800" b="1" dirty="0">
              <a:solidFill>
                <a:srgbClr val="00B0F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06" y="1511088"/>
            <a:ext cx="5373244" cy="19474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14676" y="1080201"/>
            <a:ext cx="29482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Collinear  approach</a:t>
            </a:r>
            <a:endParaRPr lang="en-GB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4890711" y="3559630"/>
            <a:ext cx="37168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rgbClr val="FF0000"/>
                </a:solidFill>
              </a:rPr>
              <a:t>TMD approach…more involved</a:t>
            </a:r>
            <a:endParaRPr lang="en-GB" sz="2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49137" y="1831735"/>
            <a:ext cx="36728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Evolution 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 </a:t>
            </a:r>
            <a:r>
              <a:rPr lang="en-GB" sz="2200" dirty="0" smtClean="0"/>
              <a:t>DGLAP </a:t>
            </a:r>
            <a:r>
              <a:rPr lang="en-GB" sz="2200" dirty="0" err="1" smtClean="0"/>
              <a:t>eqs</a:t>
            </a:r>
            <a:r>
              <a:rPr lang="en-GB" sz="2200" dirty="0" smtClean="0"/>
              <a:t>. </a:t>
            </a:r>
            <a:endParaRPr lang="en-GB" sz="22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07" y="3897916"/>
            <a:ext cx="2144589" cy="19526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7152" y="3897916"/>
            <a:ext cx="2278110" cy="19526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0239" y="4376391"/>
            <a:ext cx="2308711" cy="117226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0947" y="4722325"/>
            <a:ext cx="1469180" cy="5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30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1/02/2017  HEPC 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structure of the nucleon and transverse SSAs  -- U. D'Alesio (Cagliari University &amp; INFN)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49" y="265870"/>
            <a:ext cx="5203801" cy="239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47722" y="533670"/>
            <a:ext cx="4275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An example: DY process</a:t>
            </a:r>
            <a:endParaRPr lang="it-IT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14324" y="1172456"/>
            <a:ext cx="6638925" cy="1938992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Extra gluons: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rgbClr val="FF0000"/>
                </a:solidFill>
              </a:rPr>
              <a:t>Wilson lines</a:t>
            </a:r>
            <a:r>
              <a:rPr lang="it-IT" sz="2400" dirty="0" smtClean="0"/>
              <a:t>, operators between parton fields in the correlator function</a:t>
            </a:r>
            <a:endParaRPr lang="it-IT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FF0000"/>
                </a:solidFill>
              </a:rPr>
              <a:t>S</a:t>
            </a:r>
            <a:r>
              <a:rPr lang="it-IT" sz="2400" dirty="0" smtClean="0">
                <a:solidFill>
                  <a:srgbClr val="FF0000"/>
                </a:solidFill>
              </a:rPr>
              <a:t>oft factors</a:t>
            </a:r>
            <a:r>
              <a:rPr lang="it-IT" sz="2400" dirty="0" smtClean="0"/>
              <a:t>, vacuum expectation values of further Wilson lines, absorbed in the TMDs)</a:t>
            </a:r>
            <a:endParaRPr lang="it-IT" sz="2400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347340" y="3397830"/>
            <a:ext cx="10930885" cy="830997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Wilson lines</a:t>
            </a:r>
            <a:r>
              <a:rPr lang="it-IT" sz="2400" dirty="0" smtClean="0"/>
              <a:t>: path-ordered exponential of the gauge field ensuring local gauge invariance, but inducing some </a:t>
            </a:r>
            <a:r>
              <a:rPr lang="it-IT" sz="2400" dirty="0" smtClean="0">
                <a:solidFill>
                  <a:srgbClr val="7030A0"/>
                </a:solidFill>
              </a:rPr>
              <a:t>process dependence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259" y="5205972"/>
            <a:ext cx="9875977" cy="1122772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7808022" y="5444097"/>
            <a:ext cx="812103" cy="59867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3719" y="4438493"/>
            <a:ext cx="5362431" cy="52478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7586661" y="2641383"/>
                <a:ext cx="4015565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>
                    <a:solidFill>
                      <a:srgbClr val="FF0000"/>
                    </a:solidFill>
                    <a:cs typeface="MV Boli" panose="02000500030200090000" pitchFamily="2" charset="0"/>
                  </a:rPr>
                  <a:t>DY processes:   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MV Boli" panose="02000500030200090000" pitchFamily="2" charset="0"/>
                      </a:rPr>
                      <m:t>𝑝𝑝</m:t>
                    </m:r>
                    <m:r>
                      <a:rPr lang="it-IT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MV Boli" panose="02000500030200090000" pitchFamily="2" charset="0"/>
                      </a:rPr>
                      <m:t>→ </m:t>
                    </m:r>
                    <m:sSup>
                      <m:sSupPr>
                        <m:ctrlPr>
                          <a:rPr lang="it-IT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V Boli" panose="02000500030200090000" pitchFamily="2" charset="0"/>
                          </a:rPr>
                        </m:ctrlPr>
                      </m:sSupPr>
                      <m:e>
                        <m:r>
                          <a:rPr lang="it-IT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V Boli" panose="02000500030200090000" pitchFamily="2" charset="0"/>
                          </a:rPr>
                          <m:t>𝑙</m:t>
                        </m:r>
                      </m:e>
                      <m:sup>
                        <m:r>
                          <a:rPr lang="it-IT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V Boli" panose="02000500030200090000" pitchFamily="2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it-IT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V Boli" panose="02000500030200090000" pitchFamily="2" charset="0"/>
                          </a:rPr>
                        </m:ctrlPr>
                      </m:sSupPr>
                      <m:e>
                        <m:r>
                          <a:rPr lang="it-IT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V Boli" panose="02000500030200090000" pitchFamily="2" charset="0"/>
                          </a:rPr>
                          <m:t>𝑙</m:t>
                        </m:r>
                      </m:e>
                      <m:sup>
                        <m:r>
                          <a:rPr lang="it-IT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V Boli" panose="02000500030200090000" pitchFamily="2" charset="0"/>
                          </a:rPr>
                          <m:t>−</m:t>
                        </m:r>
                      </m:sup>
                    </m:sSup>
                    <m:r>
                      <a:rPr lang="it-IT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MV Boli" panose="02000500030200090000" pitchFamily="2" charset="0"/>
                      </a:rPr>
                      <m:t> </m:t>
                    </m:r>
                    <m:r>
                      <a:rPr lang="it-IT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MV Boli" panose="02000500030200090000" pitchFamily="2" charset="0"/>
                      </a:rPr>
                      <m:t>𝑋</m:t>
                    </m:r>
                  </m:oMath>
                </a14:m>
                <a:endParaRPr lang="en-GB" sz="2400" dirty="0">
                  <a:solidFill>
                    <a:srgbClr val="FF0000"/>
                  </a:solidFill>
                  <a:cs typeface="MV Boli" panose="02000500030200090000" pitchFamily="2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6661" y="2641383"/>
                <a:ext cx="4015565" cy="461665"/>
              </a:xfrm>
              <a:prstGeom prst="rect">
                <a:avLst/>
              </a:prstGeom>
              <a:blipFill>
                <a:blip r:embed="rId5"/>
                <a:stretch>
                  <a:fillRect l="-2432" t="-10526" b="-289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198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1/02/2017  HEPC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structure of the nucleon and transverse SSAs  -- U. D'Alesio (Cagliari University &amp; INFN)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18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31" y="987715"/>
            <a:ext cx="8932984" cy="53938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43407" y="287780"/>
            <a:ext cx="5790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</a:rPr>
              <a:t>TMD factorization approaches</a:t>
            </a:r>
            <a:endParaRPr lang="en-GB" sz="28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8454133" y="3555170"/>
            <a:ext cx="314701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Tremendous progress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3407" y="1387990"/>
            <a:ext cx="1822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Seminal </a:t>
            </a:r>
            <a:r>
              <a:rPr lang="en-GB" sz="2000" dirty="0" smtClean="0">
                <a:solidFill>
                  <a:srgbClr val="FF0000"/>
                </a:solidFill>
              </a:rPr>
              <a:t>paper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4551" y="2588484"/>
            <a:ext cx="20746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TMD framework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68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1/02/2017  HEPC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structure of the nucleon and transverse SSAs  -- U. D'Alesio (Cagliari University &amp; INFN)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19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370" y="830617"/>
            <a:ext cx="9688053" cy="1121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51134" y="333979"/>
            <a:ext cx="7027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</a:rPr>
              <a:t>TMD Factorization and </a:t>
            </a:r>
            <a:r>
              <a:rPr lang="en-GB" sz="2800" b="1" dirty="0" smtClean="0">
                <a:solidFill>
                  <a:srgbClr val="0070C0"/>
                </a:solidFill>
              </a:rPr>
              <a:t>evolution (I)</a:t>
            </a:r>
            <a:endParaRPr lang="en-GB" sz="2800" b="1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774" y="2000993"/>
            <a:ext cx="7010400" cy="10606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94653" y="2149415"/>
            <a:ext cx="34147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Collins approach (2011</a:t>
            </a:r>
            <a:r>
              <a:rPr lang="en-GB" dirty="0" smtClean="0"/>
              <a:t>)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45" y="3229012"/>
            <a:ext cx="10498539" cy="8664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16191" y="4262905"/>
            <a:ext cx="1989647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rgbClr val="00B050"/>
                </a:solidFill>
              </a:rPr>
              <a:t>Collinear PDF</a:t>
            </a:r>
            <a:endParaRPr lang="en-GB" sz="2200" dirty="0">
              <a:solidFill>
                <a:srgbClr val="00B05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166841" y="3792159"/>
            <a:ext cx="909293" cy="546145"/>
          </a:xfrm>
          <a:prstGeom prst="straightConnector1">
            <a:avLst/>
          </a:prstGeom>
          <a:ln w="57150">
            <a:solidFill>
              <a:srgbClr val="43DD5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3375920" y="3862739"/>
            <a:ext cx="1277239" cy="51025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63623" y="4418495"/>
            <a:ext cx="106150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200" dirty="0" err="1" smtClean="0">
                <a:solidFill>
                  <a:srgbClr val="FF0000"/>
                </a:solidFill>
              </a:rPr>
              <a:t>pQCD</a:t>
            </a:r>
            <a:endParaRPr lang="en-GB" sz="2200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206253" y="3755492"/>
            <a:ext cx="1488220" cy="58499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27722" y="4445756"/>
            <a:ext cx="3270447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rgbClr val="002060"/>
                </a:solidFill>
              </a:rPr>
              <a:t>Non perturbative parts</a:t>
            </a:r>
            <a:endParaRPr lang="en-GB" sz="2200" dirty="0">
              <a:solidFill>
                <a:srgbClr val="00206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7923143" y="3862739"/>
            <a:ext cx="1031" cy="521729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9604182" y="3883077"/>
            <a:ext cx="0" cy="506643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46620" y="1506236"/>
            <a:ext cx="165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DY processes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930" y="5016785"/>
            <a:ext cx="6394564" cy="171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88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3" grpId="0" animBg="1"/>
      <p:bldP spid="15" grpId="0" animBg="1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1/02/2017  HEPC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structure of the nucleon and transverse SSAs  -- U. D'Alesio (Cagliari University &amp; INFN)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2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957602" y="1577451"/>
            <a:ext cx="89386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 smtClean="0">
                <a:solidFill>
                  <a:srgbClr val="C00000"/>
                </a:solidFill>
              </a:rPr>
              <a:t>Nucleon</a:t>
            </a:r>
            <a:r>
              <a:rPr lang="en-GB" sz="2400" dirty="0" smtClean="0"/>
              <a:t>: still a mysterious object </a:t>
            </a:r>
            <a:r>
              <a:rPr lang="en-GB" sz="2400" dirty="0"/>
              <a:t>d</a:t>
            </a:r>
            <a:r>
              <a:rPr lang="en-GB" sz="2400" dirty="0" smtClean="0"/>
              <a:t>espite 50 years of </a:t>
            </a:r>
            <a:r>
              <a:rPr lang="en-GB" sz="2400" dirty="0" smtClean="0"/>
              <a:t>studies, </a:t>
            </a:r>
          </a:p>
          <a:p>
            <a:r>
              <a:rPr lang="en-GB" sz="2400" dirty="0" smtClean="0"/>
              <a:t>     yet  the most abundant piece of matter in the visible Universe 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85313" y="2729639"/>
            <a:ext cx="6611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 smtClean="0">
                <a:solidFill>
                  <a:srgbClr val="C00000"/>
                </a:solidFill>
              </a:rPr>
              <a:t>QCD and confinement</a:t>
            </a:r>
            <a:r>
              <a:rPr lang="en-GB" sz="2400" dirty="0" smtClean="0"/>
              <a:t>: still to be understood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91035" y="3757141"/>
            <a:ext cx="7051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 smtClean="0">
                <a:solidFill>
                  <a:srgbClr val="3719B7"/>
                </a:solidFill>
              </a:rPr>
              <a:t>Spin</a:t>
            </a:r>
            <a:r>
              <a:rPr lang="en-GB" sz="2400" dirty="0" smtClean="0"/>
              <a:t>: fundamental </a:t>
            </a:r>
            <a:r>
              <a:rPr lang="en-GB" sz="2400" dirty="0" smtClean="0"/>
              <a:t>quantum </a:t>
            </a:r>
            <a:r>
              <a:rPr lang="en-GB" sz="2400" dirty="0" smtClean="0"/>
              <a:t>degree of </a:t>
            </a:r>
            <a:r>
              <a:rPr lang="en-GB" sz="2400" dirty="0" smtClean="0"/>
              <a:t>freedom 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468582" y="4182648"/>
            <a:ext cx="7844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3719B7"/>
                </a:solidFill>
              </a:rPr>
              <a:t>a</a:t>
            </a:r>
            <a:r>
              <a:rPr lang="en-GB" sz="2400" dirty="0" smtClean="0">
                <a:solidFill>
                  <a:srgbClr val="3719B7"/>
                </a:solidFill>
              </a:rPr>
              <a:t> </a:t>
            </a:r>
            <a:r>
              <a:rPr lang="en-GB" sz="2400" dirty="0" smtClean="0">
                <a:solidFill>
                  <a:srgbClr val="3719B7"/>
                </a:solidFill>
              </a:rPr>
              <a:t>tool to study the inner structure of </a:t>
            </a:r>
            <a:r>
              <a:rPr lang="en-GB" sz="2400" dirty="0" smtClean="0">
                <a:solidFill>
                  <a:srgbClr val="3719B7"/>
                </a:solidFill>
              </a:rPr>
              <a:t>a composite system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53661" y="464964"/>
            <a:ext cx="5442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</a:rPr>
              <a:t>Motivations (general statements)</a:t>
            </a:r>
            <a:endParaRPr lang="en-GB" sz="24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50217" y="4594163"/>
            <a:ext cx="452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C00000"/>
                </a:solidFill>
              </a:rPr>
              <a:t>such as a</a:t>
            </a:r>
            <a:r>
              <a:rPr lang="en-GB" sz="2800" b="1" dirty="0" smtClean="0">
                <a:solidFill>
                  <a:srgbClr val="C00000"/>
                </a:solidFill>
              </a:rPr>
              <a:t> </a:t>
            </a:r>
            <a:r>
              <a:rPr lang="en-GB" sz="2800" b="1" dirty="0">
                <a:solidFill>
                  <a:srgbClr val="C00000"/>
                </a:solidFill>
              </a:rPr>
              <a:t>nucleon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10475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1/02/2017  HEPC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structure of the nucleon and transverse SSAs  -- U. D'Alesio (Cagliari University &amp; INFN)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20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331610" y="345524"/>
            <a:ext cx="699348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  <a:cs typeface="MV Boli" panose="02000500030200090000" pitchFamily="2" charset="0"/>
              </a:rPr>
              <a:t>TMD Factorization and </a:t>
            </a:r>
            <a:r>
              <a:rPr lang="en-GB" sz="2800" b="1" dirty="0" smtClean="0">
                <a:solidFill>
                  <a:srgbClr val="0070C0"/>
                </a:solidFill>
                <a:cs typeface="MV Boli" panose="02000500030200090000" pitchFamily="2" charset="0"/>
              </a:rPr>
              <a:t>evolution (II)</a:t>
            </a:r>
            <a:endParaRPr lang="en-GB" sz="2800" b="1" dirty="0">
              <a:solidFill>
                <a:srgbClr val="0070C0"/>
              </a:solidFill>
              <a:cs typeface="MV Boli" panose="0200050003020009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43351" y="1786435"/>
                <a:ext cx="4015565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>
                    <a:solidFill>
                      <a:srgbClr val="FF0000"/>
                    </a:solidFill>
                    <a:cs typeface="MV Boli" panose="02000500030200090000" pitchFamily="2" charset="0"/>
                  </a:rPr>
                  <a:t>DY processes:   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MV Boli" panose="02000500030200090000" pitchFamily="2" charset="0"/>
                      </a:rPr>
                      <m:t>𝑝𝑝</m:t>
                    </m:r>
                    <m:r>
                      <a:rPr lang="it-IT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MV Boli" panose="02000500030200090000" pitchFamily="2" charset="0"/>
                      </a:rPr>
                      <m:t>→ </m:t>
                    </m:r>
                    <m:sSup>
                      <m:sSupPr>
                        <m:ctrlPr>
                          <a:rPr lang="it-IT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V Boli" panose="02000500030200090000" pitchFamily="2" charset="0"/>
                          </a:rPr>
                        </m:ctrlPr>
                      </m:sSupPr>
                      <m:e>
                        <m:r>
                          <a:rPr lang="it-IT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V Boli" panose="02000500030200090000" pitchFamily="2" charset="0"/>
                          </a:rPr>
                          <m:t>𝑙</m:t>
                        </m:r>
                      </m:e>
                      <m:sup>
                        <m:r>
                          <a:rPr lang="it-IT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V Boli" panose="02000500030200090000" pitchFamily="2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it-IT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V Boli" panose="02000500030200090000" pitchFamily="2" charset="0"/>
                          </a:rPr>
                        </m:ctrlPr>
                      </m:sSupPr>
                      <m:e>
                        <m:r>
                          <a:rPr lang="it-IT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V Boli" panose="02000500030200090000" pitchFamily="2" charset="0"/>
                          </a:rPr>
                          <m:t>𝑙</m:t>
                        </m:r>
                      </m:e>
                      <m:sup>
                        <m:r>
                          <a:rPr lang="it-IT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V Boli" panose="02000500030200090000" pitchFamily="2" charset="0"/>
                          </a:rPr>
                          <m:t>−</m:t>
                        </m:r>
                      </m:sup>
                    </m:sSup>
                    <m:r>
                      <a:rPr lang="it-IT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MV Boli" panose="02000500030200090000" pitchFamily="2" charset="0"/>
                      </a:rPr>
                      <m:t> </m:t>
                    </m:r>
                    <m:r>
                      <a:rPr lang="it-IT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MV Boli" panose="02000500030200090000" pitchFamily="2" charset="0"/>
                      </a:rPr>
                      <m:t>𝑋</m:t>
                    </m:r>
                  </m:oMath>
                </a14:m>
                <a:endParaRPr lang="en-GB" sz="2400" dirty="0">
                  <a:solidFill>
                    <a:srgbClr val="FF0000"/>
                  </a:solidFill>
                  <a:cs typeface="MV Boli" panose="0200050003020009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351" y="1786435"/>
                <a:ext cx="4015565" cy="461665"/>
              </a:xfrm>
              <a:prstGeom prst="rect">
                <a:avLst/>
              </a:prstGeom>
              <a:blipFill>
                <a:blip r:embed="rId3"/>
                <a:stretch>
                  <a:fillRect l="-2428" t="-10526" b="-289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455" y="1101017"/>
            <a:ext cx="2362548" cy="6890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0192" y="1104696"/>
            <a:ext cx="9458875" cy="6817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725" y="3170534"/>
            <a:ext cx="6909904" cy="75962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586661" y="3237657"/>
            <a:ext cx="2310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cs typeface="MV Boli" panose="02000500030200090000" pitchFamily="2" charset="0"/>
              </a:rPr>
              <a:t>TMD in b space</a:t>
            </a:r>
            <a:endParaRPr lang="en-GB" sz="2400" dirty="0">
              <a:cs typeface="MV Boli" panose="0200050003020009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86501" y="2364125"/>
            <a:ext cx="54938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rgbClr val="6F1162"/>
                </a:solidFill>
                <a:cs typeface="MV Boli" panose="02000500030200090000" pitchFamily="2" charset="0"/>
              </a:rPr>
              <a:t>UD, </a:t>
            </a:r>
            <a:r>
              <a:rPr lang="en-GB" sz="2400" dirty="0" err="1" smtClean="0">
                <a:solidFill>
                  <a:srgbClr val="6F1162"/>
                </a:solidFill>
                <a:cs typeface="MV Boli" panose="02000500030200090000" pitchFamily="2" charset="0"/>
              </a:rPr>
              <a:t>Echevarria</a:t>
            </a:r>
            <a:r>
              <a:rPr lang="en-GB" sz="2400" dirty="0" smtClean="0">
                <a:solidFill>
                  <a:srgbClr val="6F1162"/>
                </a:solidFill>
                <a:cs typeface="MV Boli" panose="02000500030200090000" pitchFamily="2" charset="0"/>
              </a:rPr>
              <a:t>, </a:t>
            </a:r>
            <a:r>
              <a:rPr lang="en-GB" sz="2400" dirty="0" err="1" smtClean="0">
                <a:solidFill>
                  <a:srgbClr val="6F1162"/>
                </a:solidFill>
                <a:cs typeface="MV Boli" panose="02000500030200090000" pitchFamily="2" charset="0"/>
              </a:rPr>
              <a:t>Melis</a:t>
            </a:r>
            <a:r>
              <a:rPr lang="en-GB" sz="2400" dirty="0" smtClean="0">
                <a:solidFill>
                  <a:srgbClr val="6F1162"/>
                </a:solidFill>
                <a:cs typeface="MV Boli" panose="02000500030200090000" pitchFamily="2" charset="0"/>
              </a:rPr>
              <a:t>, </a:t>
            </a:r>
            <a:r>
              <a:rPr lang="en-GB" sz="2400" dirty="0" err="1" smtClean="0">
                <a:solidFill>
                  <a:srgbClr val="6F1162"/>
                </a:solidFill>
                <a:cs typeface="MV Boli" panose="02000500030200090000" pitchFamily="2" charset="0"/>
              </a:rPr>
              <a:t>Scimemi</a:t>
            </a:r>
            <a:r>
              <a:rPr lang="en-GB" sz="2400" dirty="0" smtClean="0">
                <a:solidFill>
                  <a:srgbClr val="6F1162"/>
                </a:solidFill>
                <a:cs typeface="MV Boli" panose="02000500030200090000" pitchFamily="2" charset="0"/>
              </a:rPr>
              <a:t> </a:t>
            </a:r>
            <a:r>
              <a:rPr lang="en-GB" sz="2400" dirty="0">
                <a:solidFill>
                  <a:srgbClr val="6F1162"/>
                </a:solidFill>
                <a:cs typeface="MV Boli" panose="02000500030200090000" pitchFamily="2" charset="0"/>
              </a:rPr>
              <a:t>(2014)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45264" y="2387056"/>
            <a:ext cx="56396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 smtClean="0">
                <a:solidFill>
                  <a:srgbClr val="6F1162"/>
                </a:solidFill>
                <a:cs typeface="MV Boli" panose="02000500030200090000" pitchFamily="2" charset="0"/>
              </a:rPr>
              <a:t>Echevarria</a:t>
            </a:r>
            <a:r>
              <a:rPr lang="en-GB" sz="2400" dirty="0" smtClean="0">
                <a:solidFill>
                  <a:srgbClr val="6F1162"/>
                </a:solidFill>
                <a:cs typeface="MV Boli" panose="02000500030200090000" pitchFamily="2" charset="0"/>
              </a:rPr>
              <a:t>, </a:t>
            </a:r>
            <a:r>
              <a:rPr lang="en-GB" sz="2400" dirty="0" err="1" smtClean="0">
                <a:solidFill>
                  <a:srgbClr val="6F1162"/>
                </a:solidFill>
                <a:cs typeface="MV Boli" panose="02000500030200090000" pitchFamily="2" charset="0"/>
              </a:rPr>
              <a:t>Idilbi</a:t>
            </a:r>
            <a:r>
              <a:rPr lang="en-GB" sz="2400" dirty="0" smtClean="0">
                <a:solidFill>
                  <a:srgbClr val="6F1162"/>
                </a:solidFill>
                <a:cs typeface="MV Boli" panose="02000500030200090000" pitchFamily="2" charset="0"/>
              </a:rPr>
              <a:t>, </a:t>
            </a:r>
            <a:r>
              <a:rPr lang="en-GB" sz="2400" dirty="0" err="1" smtClean="0">
                <a:solidFill>
                  <a:srgbClr val="6F1162"/>
                </a:solidFill>
                <a:cs typeface="MV Boli" panose="02000500030200090000" pitchFamily="2" charset="0"/>
              </a:rPr>
              <a:t>Scimemi</a:t>
            </a:r>
            <a:r>
              <a:rPr lang="en-GB" sz="2400" dirty="0" smtClean="0">
                <a:solidFill>
                  <a:srgbClr val="6F1162"/>
                </a:solidFill>
                <a:cs typeface="MV Boli" panose="02000500030200090000" pitchFamily="2" charset="0"/>
              </a:rPr>
              <a:t> (2012,13,14)</a:t>
            </a:r>
            <a:endParaRPr lang="en-GB" sz="2400" dirty="0">
              <a:solidFill>
                <a:srgbClr val="6F1162"/>
              </a:solidFill>
              <a:cs typeface="MV Boli" panose="02000500030200090000" pitchFamily="2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4649" y="4014278"/>
            <a:ext cx="2543587" cy="764940"/>
          </a:xfrm>
          <a:prstGeom prst="rect">
            <a:avLst/>
          </a:prstGeom>
        </p:spPr>
      </p:pic>
      <p:cxnSp>
        <p:nvCxnSpPr>
          <p:cNvPr id="50" name="Straight Arrow Connector 49"/>
          <p:cNvCxnSpPr/>
          <p:nvPr/>
        </p:nvCxnSpPr>
        <p:spPr>
          <a:xfrm flipH="1" flipV="1">
            <a:off x="6048378" y="3735351"/>
            <a:ext cx="971547" cy="45010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617" y="5034519"/>
            <a:ext cx="11291696" cy="5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28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/>
      <p:bldP spid="22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121" y="3127817"/>
            <a:ext cx="6570342" cy="284428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1/02/2017  HEPC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structure of the nucleon and transverse SSAs  -- U. D'Alesio (Cagliari University &amp; INFN)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21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8335" y="966610"/>
            <a:ext cx="6028500" cy="1001111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7525064" y="1739673"/>
            <a:ext cx="1411399" cy="68564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609281" y="2478549"/>
                <a:ext cx="5869748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2800" dirty="0" smtClean="0">
                    <a:cs typeface="MV Boli" panose="02000500030200090000" pitchFamily="2" charset="0"/>
                  </a:rPr>
                  <a:t>Sensitive to low-energy/low-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GB" sz="2800" dirty="0" smtClean="0">
                    <a:cs typeface="MV Boli" panose="02000500030200090000" pitchFamily="2" charset="0"/>
                  </a:rPr>
                  <a:t> data</a:t>
                </a:r>
                <a:endParaRPr lang="en-GB" sz="2800" dirty="0">
                  <a:cs typeface="MV Boli" panose="02000500030200090000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9281" y="2478549"/>
                <a:ext cx="5869748" cy="523220"/>
              </a:xfrm>
              <a:prstGeom prst="rect">
                <a:avLst/>
              </a:prstGeom>
              <a:blipFill>
                <a:blip r:embed="rId4"/>
                <a:stretch>
                  <a:fillRect l="-1969" t="-11494" r="-933" b="-3103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V="1">
            <a:off x="4287187" y="1588958"/>
            <a:ext cx="1364105" cy="104863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54855" y="2372157"/>
                <a:ext cx="3378810" cy="5329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2800" dirty="0" smtClean="0">
                    <a:cs typeface="MV Boli" panose="02000500030200090000" pitchFamily="2" charset="0"/>
                  </a:rPr>
                  <a:t>Relevant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 smtClean="0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</m:ctrlPr>
                      </m:sSupPr>
                      <m:e>
                        <m:r>
                          <a:rPr lang="it-IT" sz="2800" b="0" i="1" smtClean="0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𝑍</m:t>
                        </m:r>
                      </m:e>
                      <m:sup>
                        <m:r>
                          <a:rPr lang="it-IT" sz="2800" b="0" i="1" smtClean="0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GB" sz="2800" dirty="0" smtClean="0">
                    <a:cs typeface="MV Boli" panose="02000500030200090000" pitchFamily="2" charset="0"/>
                  </a:rPr>
                  <a:t> data</a:t>
                </a:r>
                <a:endParaRPr lang="en-GB" sz="2800" dirty="0">
                  <a:cs typeface="MV Boli" panose="02000500030200090000" pitchFamily="2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55" y="2372157"/>
                <a:ext cx="3378810" cy="532966"/>
              </a:xfrm>
              <a:prstGeom prst="rect">
                <a:avLst/>
              </a:prstGeom>
              <a:blipFill>
                <a:blip r:embed="rId5"/>
                <a:stretch>
                  <a:fillRect l="-3597" t="-7778" r="-2158" b="-2888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2366121" y="5186362"/>
            <a:ext cx="6570342" cy="7495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2416496" y="295531"/>
            <a:ext cx="7023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  <a:cs typeface="MV Boli" panose="02000500030200090000" pitchFamily="2" charset="0"/>
              </a:rPr>
              <a:t>Non-perturbative input and accuracy</a:t>
            </a:r>
            <a:endParaRPr lang="en-GB" sz="2800" b="1" dirty="0">
              <a:solidFill>
                <a:srgbClr val="0070C0"/>
              </a:solidFill>
              <a:cs typeface="MV Boli" panose="0200050003020009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671942" y="1777148"/>
            <a:ext cx="1893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2060"/>
                </a:solidFill>
                <a:cs typeface="MV Boli" panose="02000500030200090000" pitchFamily="2" charset="0"/>
              </a:rPr>
              <a:t>Both needed</a:t>
            </a:r>
            <a:endParaRPr lang="en-GB" sz="2400" dirty="0">
              <a:solidFill>
                <a:srgbClr val="002060"/>
              </a:solidFill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29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8" grpId="0" animBg="1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1/02/2017  HEPC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structure of the nucleon and transverse SSAs  -- U. D'Alesio (Cagliari University &amp; INFN)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22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90610"/>
            <a:ext cx="8816619" cy="322088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951981" y="105369"/>
                <a:ext cx="4434676" cy="9638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b="1" dirty="0" smtClean="0">
                    <a:solidFill>
                      <a:srgbClr val="0070C0"/>
                    </a:solidFill>
                    <a:cs typeface="MV Boli" panose="02000500030200090000" pitchFamily="2" charset="0"/>
                  </a:rPr>
                  <a:t>Fit to </a:t>
                </a:r>
                <a:r>
                  <a:rPr lang="en-GB" sz="2800" b="1" dirty="0" err="1" smtClean="0">
                    <a:solidFill>
                      <a:srgbClr val="0070C0"/>
                    </a:solidFill>
                    <a:cs typeface="MV Boli" panose="02000500030200090000" pitchFamily="2" charset="0"/>
                  </a:rPr>
                  <a:t>Drell</a:t>
                </a:r>
                <a:r>
                  <a:rPr lang="en-GB" sz="2800" b="1" dirty="0" smtClean="0">
                    <a:solidFill>
                      <a:srgbClr val="0070C0"/>
                    </a:solidFill>
                    <a:cs typeface="MV Boli" panose="02000500030200090000" pitchFamily="2" charset="0"/>
                  </a:rPr>
                  <a:t>-Yan </a:t>
                </a:r>
                <a:endParaRPr lang="en-GB" sz="2800" b="1" dirty="0" smtClean="0">
                  <a:solidFill>
                    <a:srgbClr val="0070C0"/>
                  </a:solidFill>
                  <a:cs typeface="MV Boli" panose="02000500030200090000" pitchFamily="2" charset="0"/>
                </a:endParaRPr>
              </a:p>
              <a:p>
                <a:r>
                  <a:rPr lang="en-GB" sz="2800" b="1" dirty="0" smtClean="0">
                    <a:solidFill>
                      <a:srgbClr val="0070C0"/>
                    </a:solidFill>
                    <a:cs typeface="MV Boli" panose="02000500030200090000" pitchFamily="2" charset="0"/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p>
                        <m:r>
                          <a:rPr lang="it-IT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GB" sz="2800" b="1" dirty="0" smtClean="0">
                    <a:solidFill>
                      <a:srgbClr val="0070C0"/>
                    </a:solidFill>
                    <a:cs typeface="MV Boli" panose="02000500030200090000" pitchFamily="2" charset="0"/>
                  </a:rPr>
                  <a:t> production data</a:t>
                </a:r>
                <a:endParaRPr lang="en-GB" sz="2800" b="1" dirty="0">
                  <a:solidFill>
                    <a:srgbClr val="0070C0"/>
                  </a:solidFill>
                  <a:cs typeface="MV Boli" panose="02000500030200090000" pitchFamily="2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981" y="105369"/>
                <a:ext cx="4434676" cy="963854"/>
              </a:xfrm>
              <a:prstGeom prst="rect">
                <a:avLst/>
              </a:prstGeom>
              <a:blipFill>
                <a:blip r:embed="rId3"/>
                <a:stretch>
                  <a:fillRect l="-2747" t="-6329" r="-1786" b="-1708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644794" y="2530121"/>
            <a:ext cx="2010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cs typeface="MV Boli" panose="02000500030200090000" pitchFamily="2" charset="0"/>
              </a:rPr>
              <a:t>Low energy</a:t>
            </a:r>
            <a:endParaRPr lang="en-GB" sz="2800" dirty="0">
              <a:solidFill>
                <a:srgbClr val="FF0000"/>
              </a:solidFill>
              <a:cs typeface="MV Boli" panose="0200050003020009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82856" y="3649691"/>
            <a:ext cx="16161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 smtClean="0">
                <a:solidFill>
                  <a:srgbClr val="FF0000"/>
                </a:solidFill>
                <a:cs typeface="MV Boli" panose="02000500030200090000" pitchFamily="2" charset="0"/>
              </a:rPr>
              <a:t>Tevatron</a:t>
            </a:r>
            <a:endParaRPr lang="en-GB" sz="2800" dirty="0">
              <a:solidFill>
                <a:srgbClr val="FF0000"/>
              </a:solidFill>
              <a:cs typeface="MV Boli" panose="0200050003020009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522" y="1208882"/>
            <a:ext cx="5493812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>
                <a:cs typeface="MV Boli" panose="02000500030200090000" pitchFamily="2" charset="0"/>
              </a:rPr>
              <a:t>TMD evolution </a:t>
            </a:r>
            <a:r>
              <a:rPr lang="en-GB" sz="2400" dirty="0">
                <a:cs typeface="MV Boli" panose="02000500030200090000" pitchFamily="2" charset="0"/>
              </a:rPr>
              <a:t>at NNLL (</a:t>
            </a:r>
            <a:r>
              <a:rPr lang="en-GB" sz="2400" dirty="0" smtClean="0">
                <a:cs typeface="MV Boli" panose="02000500030200090000" pitchFamily="2" charset="0"/>
              </a:rPr>
              <a:t>SCET)</a:t>
            </a:r>
          </a:p>
          <a:p>
            <a:r>
              <a:rPr lang="en-GB" sz="2400" dirty="0" smtClean="0">
                <a:solidFill>
                  <a:srgbClr val="6F1162"/>
                </a:solidFill>
                <a:cs typeface="MV Boli" panose="02000500030200090000" pitchFamily="2" charset="0"/>
              </a:rPr>
              <a:t>UD, </a:t>
            </a:r>
            <a:r>
              <a:rPr lang="en-GB" sz="2400" dirty="0" err="1" smtClean="0">
                <a:solidFill>
                  <a:srgbClr val="6F1162"/>
                </a:solidFill>
                <a:cs typeface="MV Boli" panose="02000500030200090000" pitchFamily="2" charset="0"/>
              </a:rPr>
              <a:t>Echevarria</a:t>
            </a:r>
            <a:r>
              <a:rPr lang="en-GB" sz="2400" dirty="0" smtClean="0">
                <a:solidFill>
                  <a:srgbClr val="6F1162"/>
                </a:solidFill>
                <a:cs typeface="MV Boli" panose="02000500030200090000" pitchFamily="2" charset="0"/>
              </a:rPr>
              <a:t>, </a:t>
            </a:r>
            <a:r>
              <a:rPr lang="en-GB" sz="2400" dirty="0" err="1" smtClean="0">
                <a:solidFill>
                  <a:srgbClr val="6F1162"/>
                </a:solidFill>
                <a:cs typeface="MV Boli" panose="02000500030200090000" pitchFamily="2" charset="0"/>
              </a:rPr>
              <a:t>Melis</a:t>
            </a:r>
            <a:r>
              <a:rPr lang="en-GB" sz="2400" dirty="0" smtClean="0">
                <a:solidFill>
                  <a:srgbClr val="6F1162"/>
                </a:solidFill>
                <a:cs typeface="MV Boli" panose="02000500030200090000" pitchFamily="2" charset="0"/>
              </a:rPr>
              <a:t>, </a:t>
            </a:r>
            <a:r>
              <a:rPr lang="en-GB" sz="2400" dirty="0" err="1" smtClean="0">
                <a:solidFill>
                  <a:srgbClr val="6F1162"/>
                </a:solidFill>
                <a:cs typeface="MV Boli" panose="02000500030200090000" pitchFamily="2" charset="0"/>
              </a:rPr>
              <a:t>Scimemi</a:t>
            </a:r>
            <a:r>
              <a:rPr lang="en-GB" sz="2400" dirty="0" smtClean="0">
                <a:solidFill>
                  <a:srgbClr val="6F1162"/>
                </a:solidFill>
                <a:cs typeface="MV Boli" panose="02000500030200090000" pitchFamily="2" charset="0"/>
              </a:rPr>
              <a:t> </a:t>
            </a:r>
            <a:r>
              <a:rPr lang="en-GB" sz="2400" dirty="0">
                <a:solidFill>
                  <a:srgbClr val="6F1162"/>
                </a:solidFill>
                <a:cs typeface="MV Boli" panose="02000500030200090000" pitchFamily="2" charset="0"/>
              </a:rPr>
              <a:t>(</a:t>
            </a:r>
            <a:r>
              <a:rPr lang="en-GB" sz="2400" dirty="0" smtClean="0">
                <a:solidFill>
                  <a:srgbClr val="6F1162"/>
                </a:solidFill>
                <a:cs typeface="MV Boli" panose="02000500030200090000" pitchFamily="2" charset="0"/>
              </a:rPr>
              <a:t>2014)</a:t>
            </a:r>
          </a:p>
          <a:p>
            <a:r>
              <a:rPr lang="en-GB" sz="2400" dirty="0" smtClean="0">
                <a:solidFill>
                  <a:srgbClr val="002060"/>
                </a:solidFill>
                <a:cs typeface="MV Boli" panose="02000500030200090000" pitchFamily="2" charset="0"/>
              </a:rPr>
              <a:t>(223 data points)</a:t>
            </a:r>
            <a:endParaRPr lang="en-GB" sz="2400" dirty="0">
              <a:solidFill>
                <a:srgbClr val="002060"/>
              </a:solidFill>
              <a:cs typeface="MV Boli" panose="0200050003020009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6125" y="4668699"/>
            <a:ext cx="2454809" cy="49097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2413" y="168813"/>
            <a:ext cx="4319587" cy="350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79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1/02/2017  HEPC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structure of the nucleon and transverse SSAs  -- U. D'Alesio (Cagliari University &amp; INFN)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23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781615" y="122962"/>
            <a:ext cx="626645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  <a:latin typeface="+mj-lt"/>
                <a:cs typeface="MV Boli" panose="02000500030200090000" pitchFamily="2" charset="0"/>
              </a:rPr>
              <a:t>Scale dependence: NLL vs. NNLL</a:t>
            </a:r>
            <a:endParaRPr lang="en-GB" sz="2800" b="1" dirty="0">
              <a:solidFill>
                <a:srgbClr val="0070C0"/>
              </a:solidFill>
              <a:latin typeface="+mj-lt"/>
              <a:cs typeface="MV Boli" panose="0200050003020009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3942" y="2928938"/>
            <a:ext cx="3888263" cy="3327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58" y="1289285"/>
            <a:ext cx="3989142" cy="32650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7846" y="1289285"/>
            <a:ext cx="3810074" cy="32650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51024" y="1366063"/>
            <a:ext cx="1754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cs typeface="MV Boli" panose="02000500030200090000" pitchFamily="2" charset="0"/>
              </a:rPr>
              <a:t>Low energy</a:t>
            </a:r>
            <a:endParaRPr lang="en-GB" sz="2400" dirty="0">
              <a:solidFill>
                <a:srgbClr val="FF0000"/>
              </a:solidFill>
              <a:cs typeface="MV Boli" panose="0200050003020009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19407" y="2405718"/>
            <a:ext cx="1412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 smtClean="0">
                <a:solidFill>
                  <a:srgbClr val="FF0000"/>
                </a:solidFill>
                <a:cs typeface="MV Boli" panose="02000500030200090000" pitchFamily="2" charset="0"/>
              </a:rPr>
              <a:t>Tevatron</a:t>
            </a:r>
            <a:endParaRPr lang="en-GB" sz="2400" dirty="0">
              <a:solidFill>
                <a:srgbClr val="FF0000"/>
              </a:solidFill>
              <a:cs typeface="MV Boli" panose="0200050003020009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3037" y="4859630"/>
            <a:ext cx="4439036" cy="523220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en-GB" sz="2800" dirty="0" smtClean="0">
                <a:cs typeface="MV Boli" panose="02000500030200090000" pitchFamily="2" charset="0"/>
              </a:rPr>
              <a:t>Strong reduction at </a:t>
            </a:r>
            <a:r>
              <a:rPr lang="en-GB" sz="2800" b="1" dirty="0" smtClean="0">
                <a:solidFill>
                  <a:srgbClr val="0070C0"/>
                </a:solidFill>
                <a:cs typeface="MV Boli" panose="02000500030200090000" pitchFamily="2" charset="0"/>
              </a:rPr>
              <a:t>NNLL</a:t>
            </a:r>
            <a:endParaRPr lang="en-GB" sz="2800" b="1" dirty="0">
              <a:solidFill>
                <a:srgbClr val="0070C0"/>
              </a:solidFill>
              <a:cs typeface="MV Boli" panose="0200050003020009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96110" y="182450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NLL</a:t>
            </a:r>
            <a:endParaRPr lang="en-GB" sz="2400" dirty="0">
              <a:solidFill>
                <a:srgbClr val="00B0F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31938" y="2245250"/>
            <a:ext cx="10438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NNLL</a:t>
            </a:r>
          </a:p>
        </p:txBody>
      </p:sp>
    </p:spTree>
    <p:extLst>
      <p:ext uri="{BB962C8B-B14F-4D97-AF65-F5344CB8AC3E}">
        <p14:creationId xmlns:p14="http://schemas.microsoft.com/office/powerpoint/2010/main" val="173702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1/02/2017  HEPC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structure of the nucleon and transverse SSAs  -- U. D'Alesio (Cagliari University &amp; INFN)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24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702493" y="151604"/>
            <a:ext cx="274305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  <a:cs typeface="MV Boli" panose="02000500030200090000" pitchFamily="2" charset="0"/>
              </a:rPr>
              <a:t>TMDs at LHC</a:t>
            </a:r>
            <a:endParaRPr lang="en-GB" sz="2800" b="1" dirty="0">
              <a:solidFill>
                <a:srgbClr val="0070C0"/>
              </a:solidFill>
              <a:cs typeface="MV Boli" panose="0200050003020009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5167" y="3527312"/>
            <a:ext cx="3957244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70C0"/>
                </a:solidFill>
                <a:cs typeface="MV Boli" panose="02000500030200090000" pitchFamily="2" charset="0"/>
              </a:rPr>
              <a:t>Pure </a:t>
            </a:r>
            <a:r>
              <a:rPr lang="en-GB" sz="2800" dirty="0" err="1" smtClean="0">
                <a:solidFill>
                  <a:srgbClr val="0070C0"/>
                </a:solidFill>
                <a:cs typeface="MV Boli" panose="02000500030200090000" pitchFamily="2" charset="0"/>
              </a:rPr>
              <a:t>resummed</a:t>
            </a:r>
            <a:r>
              <a:rPr lang="en-GB" sz="2800" dirty="0" smtClean="0">
                <a:solidFill>
                  <a:srgbClr val="0070C0"/>
                </a:solidFill>
                <a:cs typeface="MV Boli" panose="02000500030200090000" pitchFamily="2" charset="0"/>
              </a:rPr>
              <a:t> </a:t>
            </a:r>
            <a:r>
              <a:rPr lang="en-GB" sz="2800" dirty="0" err="1" smtClean="0">
                <a:solidFill>
                  <a:srgbClr val="0070C0"/>
                </a:solidFill>
                <a:cs typeface="MV Boli" panose="02000500030200090000" pitchFamily="2" charset="0"/>
              </a:rPr>
              <a:t>pQCD</a:t>
            </a:r>
            <a:r>
              <a:rPr lang="en-GB" sz="2800" dirty="0" smtClean="0">
                <a:solidFill>
                  <a:srgbClr val="0070C0"/>
                </a:solidFill>
                <a:cs typeface="MV Boli" panose="02000500030200090000" pitchFamily="2" charset="0"/>
              </a:rPr>
              <a:t> </a:t>
            </a:r>
            <a:endParaRPr lang="en-GB" sz="2800" dirty="0">
              <a:solidFill>
                <a:srgbClr val="0070C0"/>
              </a:solidFill>
              <a:cs typeface="MV Boli" panose="0200050003020009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916183" y="4417595"/>
                <a:ext cx="3195341" cy="1200329"/>
              </a:xfrm>
              <a:prstGeom prst="rect">
                <a:avLst/>
              </a:prstGeom>
              <a:solidFill>
                <a:srgbClr val="99FF99"/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>
                    <a:solidFill>
                      <a:srgbClr val="FF0000"/>
                    </a:solidFill>
                    <a:cs typeface="MV Boli" panose="02000500030200090000" pitchFamily="2" charset="0"/>
                  </a:rPr>
                  <a:t>Inclusion of the </a:t>
                </a:r>
              </a:p>
              <a:p>
                <a:r>
                  <a:rPr lang="en-GB" sz="2400" dirty="0">
                    <a:solidFill>
                      <a:srgbClr val="FF0000"/>
                    </a:solidFill>
                    <a:cs typeface="MV Boli" panose="02000500030200090000" pitchFamily="2" charset="0"/>
                  </a:rPr>
                  <a:t>n</a:t>
                </a:r>
                <a:r>
                  <a:rPr lang="en-GB" sz="2400" dirty="0" smtClean="0">
                    <a:solidFill>
                      <a:srgbClr val="FF0000"/>
                    </a:solidFill>
                    <a:cs typeface="MV Boli" panose="02000500030200090000" pitchFamily="2" charset="0"/>
                  </a:rPr>
                  <a:t>on </a:t>
                </a:r>
                <a:r>
                  <a:rPr lang="en-GB" sz="2400" dirty="0">
                    <a:solidFill>
                      <a:srgbClr val="FF0000"/>
                    </a:solidFill>
                    <a:cs typeface="MV Boli" panose="02000500030200090000" pitchFamily="2" charset="0"/>
                  </a:rPr>
                  <a:t>P</a:t>
                </a:r>
                <a:r>
                  <a:rPr lang="en-GB" sz="2400" dirty="0" smtClean="0">
                    <a:solidFill>
                      <a:srgbClr val="FF0000"/>
                    </a:solidFill>
                    <a:cs typeface="MV Boli" panose="02000500030200090000" pitchFamily="2" charset="0"/>
                  </a:rPr>
                  <a:t>erturbative </a:t>
                </a:r>
              </a:p>
              <a:p>
                <a:r>
                  <a:rPr lang="en-GB" sz="2400" dirty="0">
                    <a:solidFill>
                      <a:srgbClr val="FF0000"/>
                    </a:solidFill>
                    <a:cs typeface="MV Boli" panose="02000500030200090000" pitchFamily="2" charset="0"/>
                  </a:rPr>
                  <a:t>p</a:t>
                </a:r>
                <a:r>
                  <a:rPr lang="en-GB" sz="2400" dirty="0" smtClean="0">
                    <a:solidFill>
                      <a:srgbClr val="FF0000"/>
                    </a:solidFill>
                    <a:cs typeface="MV Boli" panose="02000500030200090000" pitchFamily="2" charset="0"/>
                  </a:rPr>
                  <a:t>iece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it-IT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GB" sz="2400" dirty="0" smtClean="0">
                    <a:solidFill>
                      <a:srgbClr val="FF0000"/>
                    </a:solidFill>
                    <a:cs typeface="MV Boli" panose="02000500030200090000" pitchFamily="2" charset="0"/>
                  </a:rPr>
                  <a:t>)</a:t>
                </a:r>
                <a:endParaRPr lang="en-GB" sz="2400" dirty="0">
                  <a:cs typeface="MV Boli" panose="02000500030200090000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183" y="4417595"/>
                <a:ext cx="3195341" cy="1200329"/>
              </a:xfrm>
              <a:prstGeom prst="rect">
                <a:avLst/>
              </a:prstGeom>
              <a:blipFill>
                <a:blip r:embed="rId2"/>
                <a:stretch>
                  <a:fillRect l="-2657" t="-3518" b="-1005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864773" y="1244038"/>
            <a:ext cx="4355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cs typeface="MV Boli" panose="02000500030200090000" pitchFamily="2" charset="0"/>
              </a:rPr>
              <a:t>Predictions from NNLL fit</a:t>
            </a:r>
            <a:endParaRPr lang="en-GB" sz="2800" dirty="0">
              <a:cs typeface="MV Boli" panose="02000500030200090000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1863" y="956375"/>
            <a:ext cx="5742438" cy="4980394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V="1">
            <a:off x="4932411" y="1356605"/>
            <a:ext cx="2861091" cy="2301923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217838" y="1904248"/>
            <a:ext cx="2788292" cy="311351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856966" y="1904248"/>
                <a:ext cx="2294860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𝑝𝑝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6966" y="1904248"/>
                <a:ext cx="229486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71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4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1/02/2017  HEPC 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structure of the nucleon and transverse SSAs  -- U. D'Alesio (Cagliari University &amp; INFN)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pPr/>
              <a:t>25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549" y="-76200"/>
            <a:ext cx="9567567" cy="67246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18563" y="0"/>
            <a:ext cx="2959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</a:rPr>
              <a:t>TMDs and spin</a:t>
            </a:r>
            <a:endParaRPr lang="en-GB" sz="2800" b="1" dirty="0">
              <a:solidFill>
                <a:srgbClr val="0070C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028950" y="4949825"/>
            <a:ext cx="1162049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extBox 7"/>
          <p:cNvSpPr txBox="1"/>
          <p:nvPr/>
        </p:nvSpPr>
        <p:spPr>
          <a:xfrm>
            <a:off x="8029575" y="-76200"/>
            <a:ext cx="24558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                                        </a:t>
            </a:r>
            <a:endParaRPr lang="it-IT" dirty="0"/>
          </a:p>
        </p:txBody>
      </p:sp>
      <p:sp>
        <p:nvSpPr>
          <p:cNvPr id="9" name="Oval 8"/>
          <p:cNvSpPr/>
          <p:nvPr/>
        </p:nvSpPr>
        <p:spPr>
          <a:xfrm>
            <a:off x="3066062" y="2581275"/>
            <a:ext cx="1086837" cy="9144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 9"/>
          <p:cNvSpPr/>
          <p:nvPr/>
        </p:nvSpPr>
        <p:spPr>
          <a:xfrm>
            <a:off x="4667869" y="3775075"/>
            <a:ext cx="1086837" cy="9144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 10"/>
          <p:cNvSpPr/>
          <p:nvPr/>
        </p:nvSpPr>
        <p:spPr>
          <a:xfrm>
            <a:off x="5802332" y="4949825"/>
            <a:ext cx="1086837" cy="9144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" name="Straight Connector 12"/>
          <p:cNvCxnSpPr/>
          <p:nvPr/>
        </p:nvCxnSpPr>
        <p:spPr>
          <a:xfrm>
            <a:off x="8029575" y="4949825"/>
            <a:ext cx="8191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050337" y="4765159"/>
            <a:ext cx="107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70C0"/>
                </a:solidFill>
              </a:rPr>
              <a:t>collinear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307649" y="2504004"/>
            <a:ext cx="1162049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7" name="Straight Connector 16"/>
          <p:cNvCxnSpPr/>
          <p:nvPr/>
        </p:nvCxnSpPr>
        <p:spPr>
          <a:xfrm>
            <a:off x="8029575" y="5407025"/>
            <a:ext cx="8191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050337" y="5215495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T-odd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2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5" grpId="0"/>
      <p:bldP spid="16" grpId="0" animBg="1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1/02/2017  HEPC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structure of the nucleon and transverse SSAs  -- U. D'Alesio (Cagliari University &amp; INFN)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26</a:t>
            </a:fld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459275" y="695435"/>
                <a:ext cx="970009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Beyond the </a:t>
                </a:r>
                <a:r>
                  <a:rPr lang="en-GB" sz="2400" dirty="0" err="1" smtClean="0"/>
                  <a:t>unpol</a:t>
                </a:r>
                <a:r>
                  <a:rPr lang="en-GB" sz="2400" dirty="0" smtClean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400" dirty="0" smtClean="0"/>
                  <a:t>), helicity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400" dirty="0" smtClean="0"/>
                  <a:t>) and transversity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400" dirty="0" smtClean="0"/>
                  <a:t>) distributions,</a:t>
                </a:r>
              </a:p>
              <a:p>
                <a:r>
                  <a:rPr lang="en-GB" sz="2400" dirty="0" smtClean="0"/>
                  <a:t>surviving in the collinear limit, there are 5 TMDs more, in particular </a:t>
                </a:r>
                <a:endParaRPr lang="en-GB" sz="24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275" y="695435"/>
                <a:ext cx="9700091" cy="830997"/>
              </a:xfrm>
              <a:prstGeom prst="rect">
                <a:avLst/>
              </a:prstGeom>
              <a:blipFill>
                <a:blip r:embed="rId2"/>
                <a:stretch>
                  <a:fillRect l="-942" t="-5882" r="-188" b="-1617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5428" y="2475678"/>
                <a:ext cx="3468835" cy="4660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>
                    <a:solidFill>
                      <a:srgbClr val="FF0000"/>
                    </a:solidFill>
                  </a:rPr>
                  <a:t>The </a:t>
                </a:r>
                <a:r>
                  <a:rPr lang="en-GB" sz="2400" dirty="0" err="1" smtClean="0">
                    <a:solidFill>
                      <a:srgbClr val="FF0000"/>
                    </a:solidFill>
                  </a:rPr>
                  <a:t>Sivers</a:t>
                </a:r>
                <a:r>
                  <a:rPr lang="en-GB" sz="2400" dirty="0" smtClean="0">
                    <a:solidFill>
                      <a:srgbClr val="FF0000"/>
                    </a:solidFill>
                  </a:rPr>
                  <a:t> function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it-IT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it-IT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sup>
                    </m:sSubSup>
                  </m:oMath>
                </a14:m>
                <a:endParaRPr lang="en-GB" sz="24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28" y="2475678"/>
                <a:ext cx="3468835" cy="466090"/>
              </a:xfrm>
              <a:prstGeom prst="rect">
                <a:avLst/>
              </a:prstGeom>
              <a:blipFill>
                <a:blip r:embed="rId3"/>
                <a:stretch>
                  <a:fillRect l="-2636" t="-9091" b="-2857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7080" y="4717936"/>
            <a:ext cx="9014284" cy="11220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1499" y="4156209"/>
            <a:ext cx="11186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Correlation between the spin of the proton and the parton transverse momentum</a:t>
            </a:r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713" y="2133653"/>
            <a:ext cx="4541217" cy="18841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38256" y="3193031"/>
            <a:ext cx="18309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err="1" smtClean="0"/>
              <a:t>Sivers</a:t>
            </a:r>
            <a:r>
              <a:rPr lang="en-GB" sz="2200" dirty="0" smtClean="0"/>
              <a:t> (1989)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50638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1/02/2017  HEPC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structure of the nucleon and transverse SSAs  -- U. D'Alesio (Cagliari University &amp; INFN)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27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586592" y="726375"/>
            <a:ext cx="90188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Analogously, one can define TMDs in the fragmentation process. </a:t>
            </a:r>
          </a:p>
          <a:p>
            <a:r>
              <a:rPr lang="en-GB" sz="2400" dirty="0" smtClean="0"/>
              <a:t>In particular, for its relevance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1828" y="2108494"/>
                <a:ext cx="3757503" cy="525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>
                    <a:solidFill>
                      <a:srgbClr val="FF0000"/>
                    </a:solidFill>
                  </a:rPr>
                  <a:t>The Collins function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  <m:r>
                          <a:rPr lang="it-IT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bSup>
                  </m:oMath>
                </a14:m>
                <a:endParaRPr lang="en-GB" sz="240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828" y="2108494"/>
                <a:ext cx="3757503" cy="525850"/>
              </a:xfrm>
              <a:prstGeom prst="rect">
                <a:avLst/>
              </a:prstGeom>
              <a:blipFill>
                <a:blip r:embed="rId2"/>
                <a:stretch>
                  <a:fillRect l="-2597" b="-2325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75" y="4697995"/>
            <a:ext cx="10283915" cy="82903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95450" y="3575596"/>
            <a:ext cx="8991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Correlation between the spin of the fragmenting quark and </a:t>
            </a:r>
            <a:endParaRPr lang="en-GB" sz="2400" dirty="0" smtClean="0">
              <a:solidFill>
                <a:srgbClr val="FF0000"/>
              </a:solidFill>
            </a:endParaRPr>
          </a:p>
          <a:p>
            <a:r>
              <a:rPr lang="en-GB" sz="2400" dirty="0" smtClean="0">
                <a:solidFill>
                  <a:srgbClr val="FF0000"/>
                </a:solidFill>
              </a:rPr>
              <a:t>the </a:t>
            </a:r>
            <a:r>
              <a:rPr lang="en-GB" sz="2400" dirty="0" smtClean="0">
                <a:solidFill>
                  <a:srgbClr val="FF0000"/>
                </a:solidFill>
              </a:rPr>
              <a:t>hadron transverse momentum</a:t>
            </a:r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4597" y="1594538"/>
            <a:ext cx="4312805" cy="18758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54722" y="2910357"/>
            <a:ext cx="196239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Collins (1992)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76803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1/02/2017  HEPC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structure of the nucleon and transverse SSAs  -- U. D'Alesio (Cagliari University &amp; INFN)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28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81" y="3987622"/>
            <a:ext cx="9653304" cy="8271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393" y="1323975"/>
            <a:ext cx="6616850" cy="25486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11517" y="182814"/>
            <a:ext cx="7610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/>
              <a:t>Sivers</a:t>
            </a:r>
            <a:r>
              <a:rPr lang="en-GB" sz="2400" dirty="0" smtClean="0"/>
              <a:t> and Collins functions extensively studied </a:t>
            </a:r>
          </a:p>
          <a:p>
            <a:r>
              <a:rPr lang="en-GB" sz="2400" dirty="0" smtClean="0"/>
              <a:t>theoretically, experimentally and phenomenologically 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164457" y="4978012"/>
            <a:ext cx="6173485" cy="830997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/>
              <a:t>First phase: analysis with DGLAP evolution</a:t>
            </a:r>
          </a:p>
          <a:p>
            <a:r>
              <a:rPr lang="en-GB" sz="2400" dirty="0" smtClean="0">
                <a:solidFill>
                  <a:srgbClr val="7030A0"/>
                </a:solidFill>
              </a:rPr>
              <a:t>Second phase (just started): TMD evolution </a:t>
            </a:r>
            <a:endParaRPr lang="en-GB" sz="2400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0118" y="2271981"/>
            <a:ext cx="1117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SIDIS</a:t>
            </a:r>
            <a:endParaRPr lang="en-GB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116183" y="1964205"/>
            <a:ext cx="39950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CLEAR evidence from data </a:t>
            </a:r>
          </a:p>
          <a:p>
            <a:r>
              <a:rPr lang="en-GB" sz="2200" dirty="0" smtClean="0"/>
              <a:t>HERMES, COMPASS</a:t>
            </a:r>
            <a:endParaRPr lang="en-GB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3930718" y="4486919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Collins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61098" y="4486597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FF0000"/>
                </a:solidFill>
              </a:rPr>
              <a:t>Sivers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19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1/02/2017  HEPC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structure of the nucleon and transverse SSAs  -- U. D'Alesio (Cagliari University &amp; INFN)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29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06" y="207685"/>
            <a:ext cx="4272901" cy="33394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18635" y="409836"/>
            <a:ext cx="4429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</a:rPr>
              <a:t>Extracted </a:t>
            </a:r>
            <a:r>
              <a:rPr lang="en-GB" sz="2400" b="1" dirty="0" err="1" smtClean="0">
                <a:solidFill>
                  <a:srgbClr val="0070C0"/>
                </a:solidFill>
              </a:rPr>
              <a:t>Sivers</a:t>
            </a:r>
            <a:r>
              <a:rPr lang="en-GB" sz="2400" b="1" dirty="0" smtClean="0">
                <a:solidFill>
                  <a:srgbClr val="0070C0"/>
                </a:solidFill>
              </a:rPr>
              <a:t> functions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546" y="5126998"/>
            <a:ext cx="4101327" cy="461665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D56578"/>
                </a:solidFill>
              </a:rPr>
              <a:t>Effect of  </a:t>
            </a:r>
            <a:r>
              <a:rPr lang="en-GB" sz="2400" dirty="0" smtClean="0">
                <a:solidFill>
                  <a:srgbClr val="D56578"/>
                </a:solidFill>
              </a:rPr>
              <a:t>the TMD </a:t>
            </a:r>
            <a:r>
              <a:rPr lang="en-GB" sz="2400" dirty="0" smtClean="0">
                <a:solidFill>
                  <a:srgbClr val="D56578"/>
                </a:solidFill>
              </a:rPr>
              <a:t>evolution</a:t>
            </a:r>
            <a:endParaRPr lang="en-GB" sz="2400" dirty="0">
              <a:solidFill>
                <a:srgbClr val="D56578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2735" y="911681"/>
            <a:ext cx="3187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TO-CA and PV groups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4597958" y="1439486"/>
                <a:ext cx="55880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>
                    <a:solidFill>
                      <a:srgbClr val="FF0000"/>
                    </a:solidFill>
                  </a:rPr>
                  <a:t>large-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 smtClean="0">
                    <a:solidFill>
                      <a:srgbClr val="FF0000"/>
                    </a:solidFill>
                  </a:rPr>
                  <a:t> region: unconstrained [</a:t>
                </a:r>
                <a:r>
                  <a:rPr lang="en-GB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 </a:t>
                </a:r>
                <a:r>
                  <a:rPr lang="en-GB" sz="2400" dirty="0" err="1" smtClean="0">
                    <a:solidFill>
                      <a:srgbClr val="FF0000"/>
                    </a:solidFill>
                  </a:rPr>
                  <a:t>JLab</a:t>
                </a:r>
                <a:r>
                  <a:rPr lang="en-GB" sz="2400" dirty="0" smtClean="0">
                    <a:solidFill>
                      <a:srgbClr val="FF0000"/>
                    </a:solidFill>
                  </a:rPr>
                  <a:t>]</a:t>
                </a:r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958" y="1439486"/>
                <a:ext cx="5588068" cy="461665"/>
              </a:xfrm>
              <a:prstGeom prst="rect">
                <a:avLst/>
              </a:prstGeom>
              <a:blipFill>
                <a:blip r:embed="rId3"/>
                <a:stretch>
                  <a:fillRect l="-1636" t="-10526" r="-763" b="-289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4728066" y="1977565"/>
            <a:ext cx="490551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</a:rPr>
              <a:t>sea </a:t>
            </a:r>
            <a:r>
              <a:rPr lang="en-GB" sz="2400" dirty="0">
                <a:solidFill>
                  <a:srgbClr val="0070C0"/>
                </a:solidFill>
              </a:rPr>
              <a:t>region: unconstrained [</a:t>
            </a:r>
            <a:r>
              <a:rPr lang="en-GB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GB" sz="2400" dirty="0" smtClean="0">
                <a:solidFill>
                  <a:srgbClr val="0070C0"/>
                </a:solidFill>
              </a:rPr>
              <a:t>EIC</a:t>
            </a:r>
            <a:r>
              <a:rPr lang="en-GB" sz="2400" dirty="0" smtClean="0">
                <a:solidFill>
                  <a:srgbClr val="0070C0"/>
                </a:solidFill>
              </a:rPr>
              <a:t>]</a:t>
            </a:r>
            <a:endParaRPr lang="en-GB" sz="24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488" y="3958600"/>
            <a:ext cx="27558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 smtClean="0">
                <a:solidFill>
                  <a:srgbClr val="7030A0"/>
                </a:solidFill>
              </a:rPr>
              <a:t>Aybat</a:t>
            </a:r>
            <a:r>
              <a:rPr lang="en-GB" sz="2400" dirty="0" smtClean="0">
                <a:solidFill>
                  <a:srgbClr val="7030A0"/>
                </a:solidFill>
              </a:rPr>
              <a:t>, Collins, </a:t>
            </a:r>
          </a:p>
          <a:p>
            <a:r>
              <a:rPr lang="en-GB" sz="2400" dirty="0" err="1" smtClean="0">
                <a:solidFill>
                  <a:srgbClr val="7030A0"/>
                </a:solidFill>
              </a:rPr>
              <a:t>Qiu</a:t>
            </a:r>
            <a:r>
              <a:rPr lang="en-GB" sz="2400" dirty="0" smtClean="0">
                <a:solidFill>
                  <a:srgbClr val="7030A0"/>
                </a:solidFill>
              </a:rPr>
              <a:t>, Rogers (2012)</a:t>
            </a:r>
            <a:endParaRPr lang="en-GB" sz="2400" dirty="0">
              <a:solidFill>
                <a:srgbClr val="7030A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1788" y="2928733"/>
            <a:ext cx="7727176" cy="26599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9034" y="3183296"/>
            <a:ext cx="2561244" cy="97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18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1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74" y="1463189"/>
            <a:ext cx="5186102" cy="4122772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1/02/2017  HEPC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structure of the nucleon and transverse SSAs  -- U. D'Alesio (Cagliari University &amp; INFN)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3</a:t>
            </a:fld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3308826" y="292781"/>
            <a:ext cx="4613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70C0"/>
                </a:solidFill>
              </a:rPr>
              <a:t>Transverse Spin </a:t>
            </a:r>
            <a:r>
              <a:rPr lang="en-GB" sz="2800" b="1" dirty="0" smtClean="0">
                <a:solidFill>
                  <a:srgbClr val="0070C0"/>
                </a:solidFill>
              </a:rPr>
              <a:t>effects</a:t>
            </a:r>
            <a:endParaRPr lang="en-GB" sz="2800" b="1" dirty="0" smtClean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7237788" y="4704573"/>
                <a:ext cx="3345788" cy="830997"/>
              </a:xfrm>
              <a:prstGeom prst="rect">
                <a:avLst/>
              </a:prstGeom>
              <a:solidFill>
                <a:srgbClr val="99FF99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400" dirty="0" smtClean="0">
                    <a:solidFill>
                      <a:srgbClr val="FF0000"/>
                    </a:solidFill>
                  </a:rPr>
                  <a:t>Collinear twist-2 QCD:</a:t>
                </a:r>
                <a:endParaRPr lang="en-GB" sz="2400" dirty="0" smtClean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GB" sz="24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it-IT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GB" sz="24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GB" sz="2400" dirty="0" smtClean="0">
                    <a:solidFill>
                      <a:srgbClr val="FF0000"/>
                    </a:solidFill>
                  </a:rPr>
                  <a:t> few %</a:t>
                </a:r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7788" y="4704573"/>
                <a:ext cx="3345788" cy="830997"/>
              </a:xfrm>
              <a:prstGeom prst="rect">
                <a:avLst/>
              </a:prstGeom>
              <a:blipFill>
                <a:blip r:embed="rId4"/>
                <a:stretch>
                  <a:fillRect l="-1275" t="-5882" r="-1275" b="-1617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6539" y="1390073"/>
            <a:ext cx="4512436" cy="30016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3774" y="5355129"/>
            <a:ext cx="393409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/>
              <a:t>Almost energy independent</a:t>
            </a:r>
            <a:endParaRPr lang="en-GB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913636" y="4362450"/>
                <a:ext cx="1392176" cy="2820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sub>
                      </m:sSub>
                      <m:r>
                        <a:rPr lang="it-IT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1" i="1" smtClean="0">
                          <a:latin typeface="Cambria Math" panose="02040503050406030204" pitchFamily="18" charset="0"/>
                        </a:rPr>
                        <m:t>𝟐</m:t>
                      </m:r>
                      <m:sSub>
                        <m:sSub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  <m:r>
                        <a:rPr lang="it-IT" b="1" i="1" smtClean="0">
                          <a:latin typeface="Cambria Math" panose="02040503050406030204" pitchFamily="18" charset="0"/>
                        </a:rPr>
                        <m:t>/</m:t>
                      </m:r>
                      <m:rad>
                        <m:radPr>
                          <m:degHide m:val="on"/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</m:rad>
                    </m:oMath>
                  </m:oMathPara>
                </a14:m>
                <a:endParaRPr lang="it-IT" b="1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3636" y="4362450"/>
                <a:ext cx="1392176" cy="282065"/>
              </a:xfrm>
              <a:prstGeom prst="rect">
                <a:avLst/>
              </a:prstGeom>
              <a:blipFill>
                <a:blip r:embed="rId6"/>
                <a:stretch>
                  <a:fillRect l="-1754" r="-2193" b="-3695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2657108" y="803029"/>
                <a:ext cx="5917197" cy="480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GB" sz="2400" dirty="0" smtClean="0"/>
                  <a:t> 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p>
                        <m:r>
                          <a:rPr lang="it-I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↑</m:t>
                        </m:r>
                      </m:sup>
                    </m:sSup>
                    <m:r>
                      <a:rPr lang="it-IT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→</m:t>
                    </m:r>
                  </m:oMath>
                </a14:m>
                <a:r>
                  <a:rPr lang="it-I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GB" sz="2400" dirty="0" smtClean="0"/>
                  <a:t> X… a long-standing puzzle</a:t>
                </a:r>
                <a:endParaRPr lang="en-GB" sz="24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7108" y="803029"/>
                <a:ext cx="5917197" cy="480966"/>
              </a:xfrm>
              <a:prstGeom prst="rect">
                <a:avLst/>
              </a:prstGeom>
              <a:blipFill>
                <a:blip r:embed="rId7"/>
                <a:stretch>
                  <a:fillRect t="-5063" r="-515" b="-2911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592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3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1/02/2017  HEPC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structure of the nucleon and transverse SSAs  -- U. D'Alesio (Cagliari University &amp; INFN)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30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128" y="1150722"/>
            <a:ext cx="4336922" cy="37768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318" y="1126290"/>
            <a:ext cx="4592815" cy="37768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1653" y="4907545"/>
            <a:ext cx="4664275" cy="4829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02060" y="362109"/>
            <a:ext cx="5522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</a:rPr>
              <a:t>Distortion in the transverse plane</a:t>
            </a:r>
            <a:endParaRPr lang="en-GB" sz="24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6272" y="5398144"/>
            <a:ext cx="9249648" cy="461665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Non zero </a:t>
            </a:r>
            <a:r>
              <a:rPr lang="en-GB" sz="2400" dirty="0" err="1" smtClean="0">
                <a:solidFill>
                  <a:srgbClr val="FF0000"/>
                </a:solidFill>
              </a:rPr>
              <a:t>Sivers</a:t>
            </a:r>
            <a:r>
              <a:rPr lang="en-GB" sz="2400" dirty="0" smtClean="0">
                <a:solidFill>
                  <a:srgbClr val="FF0000"/>
                </a:solidFill>
              </a:rPr>
              <a:t> effect related to parton orbital angular momentum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56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1/02/2017  HEPC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5883276"/>
            <a:ext cx="6748461" cy="355600"/>
          </a:xfrm>
        </p:spPr>
        <p:txBody>
          <a:bodyPr/>
          <a:lstStyle/>
          <a:p>
            <a:r>
              <a:rPr lang="en-US" smtClean="0"/>
              <a:t>3D structure of the nucleon and transverse SSAs  -- U. D'Alesio (Cagliari University &amp; INFN)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31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374" y="1228725"/>
            <a:ext cx="5494704" cy="26305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39455" y="614336"/>
            <a:ext cx="8186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</a:rPr>
              <a:t>Modified universality of the </a:t>
            </a:r>
            <a:r>
              <a:rPr lang="en-GB" sz="2800" b="1" dirty="0" err="1" smtClean="0">
                <a:solidFill>
                  <a:srgbClr val="0070C0"/>
                </a:solidFill>
              </a:rPr>
              <a:t>Sivers</a:t>
            </a:r>
            <a:r>
              <a:rPr lang="en-GB" sz="2800" b="1" dirty="0" smtClean="0">
                <a:solidFill>
                  <a:srgbClr val="0070C0"/>
                </a:solidFill>
              </a:rPr>
              <a:t> function</a:t>
            </a:r>
            <a:endParaRPr lang="en-GB" sz="28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0513" y="4085823"/>
            <a:ext cx="2810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A clear-cut test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82767" y="2801559"/>
            <a:ext cx="47772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2060"/>
                </a:solidFill>
              </a:rPr>
              <a:t>Final </a:t>
            </a:r>
            <a:r>
              <a:rPr lang="en-GB" sz="2400" dirty="0" smtClean="0">
                <a:solidFill>
                  <a:srgbClr val="002060"/>
                </a:solidFill>
              </a:rPr>
              <a:t>state interactions in </a:t>
            </a:r>
            <a:r>
              <a:rPr lang="en-GB" sz="2400" b="1" dirty="0" smtClean="0">
                <a:solidFill>
                  <a:srgbClr val="002060"/>
                </a:solidFill>
              </a:rPr>
              <a:t>SIDIS</a:t>
            </a:r>
          </a:p>
          <a:p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Initial</a:t>
            </a:r>
            <a:r>
              <a:rPr lang="en-GB" sz="2400" dirty="0" smtClean="0">
                <a:solidFill>
                  <a:srgbClr val="002060"/>
                </a:solidFill>
              </a:rPr>
              <a:t> state interactions in 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DY</a:t>
            </a:r>
            <a:endParaRPr lang="en-GB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4049" y="4561629"/>
            <a:ext cx="93314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If falsified:</a:t>
            </a:r>
          </a:p>
          <a:p>
            <a:r>
              <a:rPr lang="en-GB" sz="2400" dirty="0" smtClean="0"/>
              <a:t>- misunderstanding of  final-state interacts. </a:t>
            </a:r>
            <a:r>
              <a:rPr lang="en-GB" sz="2400" dirty="0"/>
              <a:t>l</a:t>
            </a:r>
            <a:r>
              <a:rPr lang="en-GB" sz="2400" dirty="0" smtClean="0"/>
              <a:t>eading to T-odd effects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4049" y="5328364"/>
            <a:ext cx="11429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- missing </a:t>
            </a:r>
            <a:r>
              <a:rPr lang="en-GB" sz="2400" dirty="0"/>
              <a:t>points in QCD factorization (TMD and collinear</a:t>
            </a:r>
            <a:r>
              <a:rPr lang="en-GB" sz="2400" dirty="0" smtClean="0"/>
              <a:t>) </a:t>
            </a:r>
            <a:r>
              <a:rPr lang="en-GB" sz="2400" dirty="0" smtClean="0">
                <a:solidFill>
                  <a:srgbClr val="0070C0"/>
                </a:solidFill>
              </a:rPr>
              <a:t>[most severe scenario]   </a:t>
            </a:r>
            <a:endParaRPr lang="en-GB" sz="24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41739" y="2082018"/>
            <a:ext cx="19431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Collins (2012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887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6" grpId="0"/>
      <p:bldP spid="12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1/02/2017  HEPC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structure of the nucleon and transverse SSAs  -- U. D'Alesio (Cagliari University &amp; INFN)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32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1968" y="2527795"/>
            <a:ext cx="4366211" cy="10082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17070" y="3702797"/>
            <a:ext cx="40511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First hint at the sign change,</a:t>
            </a:r>
          </a:p>
          <a:p>
            <a:r>
              <a:rPr lang="en-GB" sz="2400" dirty="0">
                <a:solidFill>
                  <a:srgbClr val="FF0000"/>
                </a:solidFill>
              </a:rPr>
              <a:t>b</a:t>
            </a:r>
            <a:r>
              <a:rPr lang="en-GB" sz="2400" dirty="0" smtClean="0">
                <a:solidFill>
                  <a:srgbClr val="FF0000"/>
                </a:solidFill>
              </a:rPr>
              <a:t>ut large exp. errors and …</a:t>
            </a:r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89" y="1639007"/>
            <a:ext cx="6854017" cy="37346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78737" y="1915836"/>
            <a:ext cx="2717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No TMD evolution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36191" y="5373668"/>
            <a:ext cx="23166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rgbClr val="7030A0"/>
                </a:solidFill>
              </a:rPr>
              <a:t>Kang et al (2016)</a:t>
            </a:r>
            <a:endParaRPr lang="en-GB" sz="22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304898" y="241273"/>
                <a:ext cx="6795515" cy="5457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8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First results from RHIC: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p>
                        <m:r>
                          <a:rPr lang="en-GB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↑</m:t>
                        </m:r>
                      </m:sup>
                    </m:sSup>
                    <m:r>
                      <a:rPr lang="it-IT" sz="28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it-IT" sz="28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it-IT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p>
                        <m:r>
                          <a:rPr lang="it-IT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  </m:t>
                        </m:r>
                      </m:sup>
                    </m:sSup>
                    <m:r>
                      <a:rPr lang="it-IT" sz="28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endParaRPr lang="en-GB" sz="28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4898" y="241273"/>
                <a:ext cx="6795515" cy="545727"/>
              </a:xfrm>
              <a:prstGeom prst="rect">
                <a:avLst/>
              </a:prstGeom>
              <a:blipFill>
                <a:blip r:embed="rId4"/>
                <a:stretch>
                  <a:fillRect l="-1345" t="-7865" b="-3146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058871" y="1185137"/>
            <a:ext cx="37000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STAR Collaboration (2016)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57511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33" y="885371"/>
            <a:ext cx="3745140" cy="2636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425" y="910429"/>
            <a:ext cx="3738098" cy="262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33" y="3639710"/>
            <a:ext cx="5333117" cy="2059096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1/02/2017  HEPC 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structure of the nucleon and transverse SSAs  -- U. D'Alesio (Cagliari University &amp; INFN)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33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544977" y="314112"/>
            <a:ext cx="86276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New analysis: </a:t>
            </a:r>
            <a:r>
              <a:rPr lang="en-GB" sz="2200" dirty="0" err="1" smtClean="0"/>
              <a:t>Anselmino</a:t>
            </a:r>
            <a:r>
              <a:rPr lang="en-GB" sz="2200" dirty="0" smtClean="0"/>
              <a:t>, </a:t>
            </a:r>
            <a:r>
              <a:rPr lang="en-GB" sz="2200" dirty="0" err="1" smtClean="0"/>
              <a:t>Boglione</a:t>
            </a:r>
            <a:r>
              <a:rPr lang="en-GB" sz="2200" dirty="0" smtClean="0"/>
              <a:t>, UD, </a:t>
            </a:r>
            <a:r>
              <a:rPr lang="en-GB" sz="2200" dirty="0" err="1" smtClean="0"/>
              <a:t>Murgia</a:t>
            </a:r>
            <a:r>
              <a:rPr lang="en-GB" sz="2200" dirty="0" smtClean="0"/>
              <a:t>, </a:t>
            </a:r>
            <a:r>
              <a:rPr lang="en-GB" sz="2200" dirty="0" err="1" smtClean="0"/>
              <a:t>Prokudin</a:t>
            </a:r>
            <a:r>
              <a:rPr lang="en-GB" sz="2200" dirty="0" smtClean="0"/>
              <a:t> (2016)</a:t>
            </a:r>
            <a:endParaRPr lang="en-GB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7895774" y="1447800"/>
            <a:ext cx="2021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Sign reversed</a:t>
            </a:r>
            <a:endParaRPr lang="en-GB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05" y="3089585"/>
            <a:ext cx="4303551" cy="272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16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1/02/2017  HEPC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structure of the nucleon and transverse SSAs  -- U. D'Alesio (Cagliari University &amp; INFN)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34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947642" y="276578"/>
            <a:ext cx="5921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</a:rPr>
              <a:t>Collins function  &amp; transversity</a:t>
            </a:r>
            <a:endParaRPr lang="en-GB" sz="28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39253" y="1210095"/>
            <a:ext cx="3438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Without TMD evolution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71303" y="4295366"/>
            <a:ext cx="80067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err="1" smtClean="0">
                <a:solidFill>
                  <a:srgbClr val="7030A0"/>
                </a:solidFill>
              </a:rPr>
              <a:t>Anselmino</a:t>
            </a:r>
            <a:r>
              <a:rPr lang="en-GB" sz="2200" dirty="0" smtClean="0">
                <a:solidFill>
                  <a:srgbClr val="7030A0"/>
                </a:solidFill>
              </a:rPr>
              <a:t>, </a:t>
            </a:r>
            <a:r>
              <a:rPr lang="en-GB" sz="2200" dirty="0" err="1" smtClean="0">
                <a:solidFill>
                  <a:srgbClr val="7030A0"/>
                </a:solidFill>
              </a:rPr>
              <a:t>Boglione</a:t>
            </a:r>
            <a:r>
              <a:rPr lang="en-GB" sz="2200" dirty="0" smtClean="0">
                <a:solidFill>
                  <a:srgbClr val="7030A0"/>
                </a:solidFill>
              </a:rPr>
              <a:t>, UD, </a:t>
            </a:r>
          </a:p>
          <a:p>
            <a:r>
              <a:rPr lang="en-GB" sz="2200" dirty="0" err="1" smtClean="0">
                <a:solidFill>
                  <a:srgbClr val="7030A0"/>
                </a:solidFill>
              </a:rPr>
              <a:t>Melis</a:t>
            </a:r>
            <a:r>
              <a:rPr lang="en-GB" sz="2200" dirty="0" smtClean="0">
                <a:solidFill>
                  <a:srgbClr val="7030A0"/>
                </a:solidFill>
              </a:rPr>
              <a:t>, </a:t>
            </a:r>
            <a:r>
              <a:rPr lang="en-GB" sz="2200" dirty="0" err="1" smtClean="0">
                <a:solidFill>
                  <a:srgbClr val="7030A0"/>
                </a:solidFill>
              </a:rPr>
              <a:t>Murgia</a:t>
            </a:r>
            <a:r>
              <a:rPr lang="en-GB" sz="2200" dirty="0" smtClean="0">
                <a:solidFill>
                  <a:srgbClr val="7030A0"/>
                </a:solidFill>
              </a:rPr>
              <a:t>, </a:t>
            </a:r>
            <a:r>
              <a:rPr lang="en-GB" sz="2200" dirty="0" err="1" smtClean="0">
                <a:solidFill>
                  <a:srgbClr val="7030A0"/>
                </a:solidFill>
              </a:rPr>
              <a:t>Prokudin</a:t>
            </a:r>
            <a:r>
              <a:rPr lang="en-GB" sz="2200" dirty="0" smtClean="0">
                <a:solidFill>
                  <a:srgbClr val="7030A0"/>
                </a:solidFill>
              </a:rPr>
              <a:t> (2015)</a:t>
            </a:r>
            <a:endParaRPr lang="en-GB" sz="2200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3752" y="849497"/>
            <a:ext cx="3090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Combined analysis of</a:t>
            </a:r>
            <a:endParaRPr lang="en-GB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489" y="1868554"/>
            <a:ext cx="4024224" cy="23615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510" y="1767202"/>
            <a:ext cx="3339891" cy="5009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56" y="1773433"/>
            <a:ext cx="3115294" cy="52251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3537934" y="1279228"/>
                <a:ext cx="27392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200" dirty="0" smtClean="0"/>
                  <a:t> </a:t>
                </a:r>
                <a:r>
                  <a:rPr lang="en-GB" sz="2400" dirty="0" smtClean="0"/>
                  <a:t>and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GB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it-IT" sz="2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GB" sz="2400" dirty="0" smtClean="0"/>
                  <a:t>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𝜋𝜋</m:t>
                    </m:r>
                    <m:r>
                      <a:rPr lang="it-IT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t-IT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endParaRPr lang="en-GB" sz="24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7934" y="1279228"/>
                <a:ext cx="2739211" cy="461665"/>
              </a:xfrm>
              <a:prstGeom prst="rect">
                <a:avLst/>
              </a:prstGeom>
              <a:blipFill>
                <a:blip r:embed="rId5"/>
                <a:stretch>
                  <a:fillRect l="-889" t="-10526" b="-289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189" y="2659794"/>
            <a:ext cx="6466613" cy="31595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27812" y="1311162"/>
            <a:ext cx="1002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SIDIS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6454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6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1/02/2017  HEPC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structure of the nucleon and transverse SSAs  -- U. D'Alesio (Cagliari University &amp; INFN)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35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93" y="1445997"/>
            <a:ext cx="4960953" cy="34628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018" y="1445997"/>
            <a:ext cx="4878851" cy="34628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12659" y="471557"/>
            <a:ext cx="441819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rgbClr val="7030A0"/>
                </a:solidFill>
              </a:rPr>
              <a:t>Kang, </a:t>
            </a:r>
            <a:r>
              <a:rPr lang="en-GB" sz="2200" dirty="0" err="1" smtClean="0">
                <a:solidFill>
                  <a:srgbClr val="7030A0"/>
                </a:solidFill>
              </a:rPr>
              <a:t>Prokudin</a:t>
            </a:r>
            <a:r>
              <a:rPr lang="en-GB" sz="2200" dirty="0" smtClean="0">
                <a:solidFill>
                  <a:srgbClr val="7030A0"/>
                </a:solidFill>
              </a:rPr>
              <a:t>, Sun, Yuan (2015</a:t>
            </a:r>
            <a:r>
              <a:rPr lang="en-GB" dirty="0" smtClean="0">
                <a:solidFill>
                  <a:srgbClr val="7030A0"/>
                </a:solidFill>
              </a:rPr>
              <a:t>)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0263" y="750809"/>
            <a:ext cx="5431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Same analysis but with TMD evolution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696185" y="5015941"/>
            <a:ext cx="4778872" cy="830997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/>
              <a:t>No compelling TMD evolution yet</a:t>
            </a:r>
          </a:p>
          <a:p>
            <a:r>
              <a:rPr lang="en-GB" sz="2400" dirty="0" smtClean="0"/>
              <a:t>Remember: SSAs are ratios….</a:t>
            </a:r>
            <a:endParaRPr lang="en-GB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8469" y="4988033"/>
            <a:ext cx="4787754" cy="92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77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1/02/2017  HEPC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structure of the nucleon and transverse SSAs  -- U. D'Alesio (Cagliari University &amp; INFN)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36</a:t>
            </a:fld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377274" y="117934"/>
                <a:ext cx="9204956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sz="2800" dirty="0" smtClean="0">
                    <a:solidFill>
                      <a:srgbClr val="002060"/>
                    </a:solidFill>
                    <a:cs typeface="MV Boli" panose="02000500030200090000" pitchFamily="2" charset="0"/>
                  </a:rPr>
                  <a:t>Back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it-IT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GB" sz="2800" dirty="0" smtClean="0">
                    <a:solidFill>
                      <a:srgbClr val="002060"/>
                    </a:solidFill>
                    <a:cs typeface="MV Boli" panose="02000500030200090000" pitchFamily="2" charset="0"/>
                  </a:rPr>
                  <a:t> : further evidence of </a:t>
                </a:r>
                <a:r>
                  <a:rPr lang="en-GB" sz="2800" dirty="0" err="1" smtClean="0">
                    <a:solidFill>
                      <a:srgbClr val="002060"/>
                    </a:solidFill>
                    <a:cs typeface="MV Boli" panose="02000500030200090000" pitchFamily="2" charset="0"/>
                  </a:rPr>
                  <a:t>Sivers</a:t>
                </a:r>
                <a:r>
                  <a:rPr lang="en-GB" sz="2800" dirty="0" smtClean="0">
                    <a:solidFill>
                      <a:srgbClr val="002060"/>
                    </a:solidFill>
                    <a:cs typeface="MV Boli" panose="02000500030200090000" pitchFamily="2" charset="0"/>
                  </a:rPr>
                  <a:t> and Collins effects</a:t>
                </a:r>
                <a:endParaRPr lang="en-GB" sz="2800" dirty="0">
                  <a:solidFill>
                    <a:srgbClr val="002060"/>
                  </a:solidFill>
                  <a:cs typeface="MV Boli" panose="02000500030200090000" pitchFamily="2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274" y="117934"/>
                <a:ext cx="9204956" cy="523220"/>
              </a:xfrm>
              <a:prstGeom prst="rect">
                <a:avLst/>
              </a:prstGeom>
              <a:blipFill>
                <a:blip r:embed="rId2"/>
                <a:stretch>
                  <a:fillRect l="-1391" t="-11628" r="-331" b="-3139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506" y="849907"/>
            <a:ext cx="2424540" cy="10607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16656" y="1924520"/>
            <a:ext cx="5170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cs typeface="MV Boli" panose="02000500030200090000" pitchFamily="2" charset="0"/>
              </a:rPr>
              <a:t>In a phenomenological TMD scheme</a:t>
            </a:r>
            <a:endParaRPr lang="en-GB" sz="2400" dirty="0">
              <a:solidFill>
                <a:srgbClr val="FF0000"/>
              </a:solidFill>
              <a:cs typeface="MV Boli" panose="0200050003020009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7825" y="949743"/>
            <a:ext cx="1585678" cy="5715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330519" y="855729"/>
                <a:ext cx="4267515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GB" sz="2400" dirty="0" smtClean="0">
                    <a:solidFill>
                      <a:srgbClr val="002060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 </a:t>
                </a:r>
                <a:r>
                  <a:rPr lang="en-GB" sz="2400" dirty="0" err="1" smtClean="0">
                    <a:solidFill>
                      <a:srgbClr val="FF0000"/>
                    </a:solidFill>
                    <a:cs typeface="MV Boli" panose="02000500030200090000" pitchFamily="2" charset="0"/>
                  </a:rPr>
                  <a:t>Sivers</a:t>
                </a:r>
                <a:r>
                  <a:rPr lang="en-GB" sz="2400" dirty="0" smtClean="0">
                    <a:solidFill>
                      <a:srgbClr val="002060"/>
                    </a:solidFill>
                    <a:cs typeface="MV Boli" panose="02000500030200090000" pitchFamily="2" charset="0"/>
                  </a:rPr>
                  <a:t> </a:t>
                </a:r>
              </a:p>
              <a:p>
                <a:r>
                  <a:rPr lang="en-GB" sz="2400" dirty="0" smtClean="0">
                    <a:solidFill>
                      <a:srgbClr val="FF0000"/>
                    </a:solidFill>
                    <a:cs typeface="MV Boli" panose="02000500030200090000" pitchFamily="2" charset="0"/>
                  </a:rPr>
                  <a:t>+ </a:t>
                </a:r>
                <a:r>
                  <a:rPr lang="en-GB" sz="2400" dirty="0" err="1" smtClean="0">
                    <a:solidFill>
                      <a:srgbClr val="FF0000"/>
                    </a:solidFill>
                    <a:cs typeface="MV Boli" panose="02000500030200090000" pitchFamily="2" charset="0"/>
                  </a:rPr>
                  <a:t>transversity</a:t>
                </a:r>
                <a:r>
                  <a:rPr lang="en-GB" sz="2400" dirty="0" smtClean="0">
                    <a:solidFill>
                      <a:srgbClr val="FF0000"/>
                    </a:solidFill>
                    <a:cs typeface="MV Boli" panose="02000500030200090000" pitchFamily="2" charset="0"/>
                  </a:rPr>
                  <a:t>       Collins </a:t>
                </a:r>
                <a:r>
                  <a:rPr lang="en-GB" sz="2400" dirty="0" smtClean="0">
                    <a:solidFill>
                      <a:srgbClr val="002060"/>
                    </a:solidFill>
                    <a:cs typeface="MV Boli" panose="02000500030200090000" pitchFamily="2" charset="0"/>
                  </a:rPr>
                  <a:t>+ …</a:t>
                </a:r>
                <a:endParaRPr lang="en-GB" sz="2400" dirty="0">
                  <a:solidFill>
                    <a:srgbClr val="002060"/>
                  </a:solidFill>
                  <a:cs typeface="MV Boli" panose="02000500030200090000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0519" y="855729"/>
                <a:ext cx="4267515" cy="830997"/>
              </a:xfrm>
              <a:prstGeom prst="rect">
                <a:avLst/>
              </a:prstGeom>
              <a:blipFill>
                <a:blip r:embed="rId5"/>
                <a:stretch>
                  <a:fillRect l="-2286" t="-8759" b="-1532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lowchart: Summing Junction 11"/>
          <p:cNvSpPr/>
          <p:nvPr/>
        </p:nvSpPr>
        <p:spPr>
          <a:xfrm>
            <a:off x="9386323" y="1329560"/>
            <a:ext cx="265057" cy="267228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487060" y="2355872"/>
                <a:ext cx="984436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>
                    <a:solidFill>
                      <a:srgbClr val="0070C0"/>
                    </a:solidFill>
                    <a:cs typeface="MV Boli" panose="02000500030200090000" pitchFamily="2" charset="0"/>
                  </a:rPr>
                  <a:t>From SIDIS </a:t>
                </a:r>
                <a:r>
                  <a:rPr lang="en-GB" sz="2400" dirty="0">
                    <a:solidFill>
                      <a:srgbClr val="0070C0"/>
                    </a:solidFill>
                    <a:cs typeface="MV Boli" panose="02000500030200090000" pitchFamily="2" charset="0"/>
                  </a:rPr>
                  <a:t>extractions </a:t>
                </a:r>
                <a:r>
                  <a:rPr lang="en-GB" sz="2400" dirty="0" smtClean="0">
                    <a:solidFill>
                      <a:srgbClr val="0070C0"/>
                    </a:solidFill>
                    <a:cs typeface="MV Boli" panose="02000500030200090000" pitchFamily="2" charset="0"/>
                  </a:rPr>
                  <a:t>to 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𝑝𝑝</m:t>
                    </m:r>
                  </m:oMath>
                </a14:m>
                <a:r>
                  <a:rPr lang="en-GB" sz="2400" dirty="0" smtClean="0">
                    <a:solidFill>
                      <a:srgbClr val="0070C0"/>
                    </a:solidFill>
                    <a:cs typeface="MV Boli" panose="02000500030200090000" pitchFamily="2" charset="0"/>
                  </a:rPr>
                  <a:t> data </a:t>
                </a:r>
                <a:r>
                  <a:rPr lang="en-GB" sz="2400" dirty="0" smtClean="0">
                    <a:cs typeface="MV Boli" panose="02000500030200090000" pitchFamily="2" charset="0"/>
                  </a:rPr>
                  <a:t>(STAR (2008</a:t>
                </a:r>
                <a:r>
                  <a:rPr lang="en-GB" sz="2400" dirty="0" smtClean="0">
                    <a:cs typeface="MV Boli" panose="02000500030200090000" pitchFamily="2" charset="0"/>
                  </a:rPr>
                  <a:t>)): scan procedure</a:t>
                </a:r>
                <a:endParaRPr lang="en-GB" sz="2400" dirty="0">
                  <a:cs typeface="MV Boli" panose="02000500030200090000" pitchFamily="2" charset="0"/>
                </a:endParaRPr>
              </a:p>
              <a:p>
                <a:r>
                  <a:rPr lang="en-GB" sz="2400" dirty="0" err="1" smtClean="0">
                    <a:solidFill>
                      <a:srgbClr val="7030A0"/>
                    </a:solidFill>
                    <a:cs typeface="MV Boli" panose="02000500030200090000" pitchFamily="2" charset="0"/>
                  </a:rPr>
                  <a:t>Anselmino</a:t>
                </a:r>
                <a:r>
                  <a:rPr lang="en-GB" sz="2400" dirty="0" smtClean="0">
                    <a:solidFill>
                      <a:srgbClr val="7030A0"/>
                    </a:solidFill>
                    <a:cs typeface="MV Boli" panose="02000500030200090000" pitchFamily="2" charset="0"/>
                  </a:rPr>
                  <a:t>, </a:t>
                </a:r>
                <a:r>
                  <a:rPr lang="en-GB" sz="2400" dirty="0" err="1" smtClean="0">
                    <a:solidFill>
                      <a:srgbClr val="7030A0"/>
                    </a:solidFill>
                    <a:cs typeface="MV Boli" panose="02000500030200090000" pitchFamily="2" charset="0"/>
                  </a:rPr>
                  <a:t>Boglione</a:t>
                </a:r>
                <a:r>
                  <a:rPr lang="en-GB" sz="2400" dirty="0" smtClean="0">
                    <a:solidFill>
                      <a:srgbClr val="7030A0"/>
                    </a:solidFill>
                    <a:cs typeface="MV Boli" panose="02000500030200090000" pitchFamily="2" charset="0"/>
                  </a:rPr>
                  <a:t>, UD, Leader, </a:t>
                </a:r>
                <a:r>
                  <a:rPr lang="en-GB" sz="2400" dirty="0" err="1" smtClean="0">
                    <a:solidFill>
                      <a:srgbClr val="7030A0"/>
                    </a:solidFill>
                    <a:cs typeface="MV Boli" panose="02000500030200090000" pitchFamily="2" charset="0"/>
                  </a:rPr>
                  <a:t>Melis</a:t>
                </a:r>
                <a:r>
                  <a:rPr lang="en-GB" sz="2400" dirty="0" smtClean="0">
                    <a:solidFill>
                      <a:srgbClr val="7030A0"/>
                    </a:solidFill>
                    <a:cs typeface="MV Boli" panose="02000500030200090000" pitchFamily="2" charset="0"/>
                  </a:rPr>
                  <a:t>, </a:t>
                </a:r>
                <a:r>
                  <a:rPr lang="en-GB" sz="2400" dirty="0" err="1" smtClean="0">
                    <a:solidFill>
                      <a:srgbClr val="7030A0"/>
                    </a:solidFill>
                    <a:cs typeface="MV Boli" panose="02000500030200090000" pitchFamily="2" charset="0"/>
                  </a:rPr>
                  <a:t>Murgia</a:t>
                </a:r>
                <a:r>
                  <a:rPr lang="en-GB" sz="2400" dirty="0" smtClean="0">
                    <a:solidFill>
                      <a:srgbClr val="7030A0"/>
                    </a:solidFill>
                    <a:cs typeface="MV Boli" panose="02000500030200090000" pitchFamily="2" charset="0"/>
                  </a:rPr>
                  <a:t>, </a:t>
                </a:r>
                <a:r>
                  <a:rPr lang="en-GB" sz="2400" dirty="0" err="1" smtClean="0">
                    <a:solidFill>
                      <a:srgbClr val="7030A0"/>
                    </a:solidFill>
                    <a:cs typeface="MV Boli" panose="02000500030200090000" pitchFamily="2" charset="0"/>
                  </a:rPr>
                  <a:t>Prokudin</a:t>
                </a:r>
                <a:r>
                  <a:rPr lang="en-GB" sz="2400" dirty="0" smtClean="0">
                    <a:solidFill>
                      <a:srgbClr val="7030A0"/>
                    </a:solidFill>
                    <a:cs typeface="MV Boli" panose="02000500030200090000" pitchFamily="2" charset="0"/>
                  </a:rPr>
                  <a:t> (2012 &amp; 13)</a:t>
                </a: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60" y="2355872"/>
                <a:ext cx="9844362" cy="830997"/>
              </a:xfrm>
              <a:prstGeom prst="rect">
                <a:avLst/>
              </a:prstGeom>
              <a:blipFill>
                <a:blip r:embed="rId6"/>
                <a:stretch>
                  <a:fillRect l="-991" t="-5839" b="-1532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402" y="872108"/>
            <a:ext cx="1990716" cy="58064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508058" y="1800249"/>
            <a:ext cx="2148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2060"/>
                </a:solidFill>
                <a:cs typeface="MV Boli" panose="02000500030200090000" pitchFamily="2" charset="0"/>
              </a:rPr>
              <a:t>Non separable</a:t>
            </a:r>
            <a:endParaRPr lang="en-GB" sz="2400" dirty="0">
              <a:solidFill>
                <a:srgbClr val="002060"/>
              </a:solidFill>
              <a:cs typeface="MV Boli" panose="0200050003020009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794" y="3724402"/>
            <a:ext cx="4827683" cy="255292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46978" y="3705770"/>
            <a:ext cx="4713554" cy="252633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97280" y="3201182"/>
            <a:ext cx="2938625" cy="461665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en-GB" sz="2400" b="1" dirty="0" err="1" smtClean="0">
                <a:solidFill>
                  <a:srgbClr val="FF0000"/>
                </a:solidFill>
                <a:cs typeface="MV Boli" panose="02000500030200090000" pitchFamily="2" charset="0"/>
              </a:rPr>
              <a:t>Sivers</a:t>
            </a:r>
            <a:r>
              <a:rPr lang="en-GB" sz="2400" b="1" dirty="0" smtClean="0">
                <a:solidFill>
                  <a:srgbClr val="FF0000"/>
                </a:solidFill>
                <a:cs typeface="MV Boli" panose="02000500030200090000" pitchFamily="2" charset="0"/>
              </a:rPr>
              <a:t> effect </a:t>
            </a:r>
            <a:r>
              <a:rPr lang="en-GB" sz="2400" dirty="0" smtClean="0">
                <a:cs typeface="MV Boli" panose="02000500030200090000" pitchFamily="2" charset="0"/>
              </a:rPr>
              <a:t>alone</a:t>
            </a:r>
            <a:endParaRPr lang="en-GB" sz="2400" dirty="0">
              <a:cs typeface="MV Boli" panose="0200050003020009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96396" y="3130582"/>
            <a:ext cx="3414717" cy="523220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</a:t>
            </a:r>
            <a:r>
              <a:rPr lang="en-GB" sz="2400" b="1" dirty="0" smtClean="0">
                <a:solidFill>
                  <a:srgbClr val="FF0000"/>
                </a:solidFill>
                <a:cs typeface="MV Boli" panose="02000500030200090000" pitchFamily="2" charset="0"/>
              </a:rPr>
              <a:t>Collins effect </a:t>
            </a:r>
            <a:r>
              <a:rPr lang="en-GB" sz="2400" dirty="0" smtClean="0">
                <a:cs typeface="MV Boli" panose="02000500030200090000" pitchFamily="2" charset="0"/>
              </a:rPr>
              <a:t>alone</a:t>
            </a:r>
            <a:endParaRPr lang="en-GB" sz="2400" dirty="0">
              <a:cs typeface="MV Boli" panose="0200050003020009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1391" y="4351256"/>
            <a:ext cx="20521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cs typeface="MV Boli" panose="02000500030200090000" pitchFamily="2" charset="0"/>
              </a:rPr>
              <a:t>P</a:t>
            </a:r>
            <a:r>
              <a:rPr lang="en-GB" sz="2400" dirty="0" smtClean="0">
                <a:cs typeface="MV Boli" panose="02000500030200090000" pitchFamily="2" charset="0"/>
              </a:rPr>
              <a:t>roper </a:t>
            </a:r>
          </a:p>
          <a:p>
            <a:r>
              <a:rPr lang="en-GB" sz="2400" dirty="0">
                <a:cs typeface="MV Boli" panose="02000500030200090000" pitchFamily="2" charset="0"/>
              </a:rPr>
              <a:t>c</a:t>
            </a:r>
            <a:r>
              <a:rPr lang="en-GB" sz="2400" dirty="0" smtClean="0">
                <a:cs typeface="MV Boli" panose="02000500030200090000" pitchFamily="2" charset="0"/>
              </a:rPr>
              <a:t>ombination?</a:t>
            </a:r>
          </a:p>
          <a:p>
            <a:r>
              <a:rPr lang="en-GB" sz="2400" dirty="0">
                <a:cs typeface="MV Boli" panose="02000500030200090000" pitchFamily="2" charset="0"/>
              </a:rPr>
              <a:t>i</a:t>
            </a:r>
            <a:r>
              <a:rPr lang="en-GB" sz="2400" dirty="0" smtClean="0">
                <a:cs typeface="MV Boli" panose="02000500030200090000" pitchFamily="2" charset="0"/>
              </a:rPr>
              <a:t>n progress </a:t>
            </a:r>
          </a:p>
        </p:txBody>
      </p:sp>
    </p:spTree>
    <p:extLst>
      <p:ext uri="{BB962C8B-B14F-4D97-AF65-F5344CB8AC3E}">
        <p14:creationId xmlns:p14="http://schemas.microsoft.com/office/powerpoint/2010/main" val="184435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2" grpId="0" animBg="1"/>
      <p:bldP spid="13" grpId="0"/>
      <p:bldP spid="15" grpId="0"/>
      <p:bldP spid="20" grpId="0" animBg="1"/>
      <p:bldP spid="21" grpId="0" animBg="1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1/02/2017  HEPC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structure of the nucleon and transverse SSAs  -- U. D'Alesio (Cagliari University &amp; INFN)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37</a:t>
            </a:fld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801380" y="277133"/>
                <a:ext cx="62380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b="1" dirty="0" smtClean="0">
                    <a:solidFill>
                      <a:srgbClr val="0070C0"/>
                    </a:solidFill>
                  </a:rPr>
                  <a:t>Higher-twist contributions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it-IT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</m:sSub>
                  </m:oMath>
                </a14:m>
                <a:r>
                  <a:rPr lang="en-GB" sz="2800" b="1" dirty="0" smtClean="0">
                    <a:solidFill>
                      <a:srgbClr val="0070C0"/>
                    </a:solidFill>
                  </a:rPr>
                  <a:t> </a:t>
                </a:r>
                <a:endParaRPr lang="en-GB" sz="28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1380" y="277133"/>
                <a:ext cx="6238054" cy="523220"/>
              </a:xfrm>
              <a:prstGeom prst="rect">
                <a:avLst/>
              </a:prstGeom>
              <a:blipFill>
                <a:blip r:embed="rId2"/>
                <a:stretch>
                  <a:fillRect l="-2053" t="-11628" b="-3139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074824" y="1688864"/>
            <a:ext cx="92159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Twist-three functions corresponding, and related, to the TMDs, like</a:t>
            </a:r>
            <a:endParaRPr lang="en-GB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1074824" y="1111102"/>
            <a:ext cx="43123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Collinear factorization: proven</a:t>
            </a:r>
            <a:endParaRPr lang="en-GB" sz="2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074824" y="3539003"/>
                <a:ext cx="936557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200" dirty="0" smtClean="0"/>
                  <a:t>Using these </a:t>
                </a:r>
                <a:r>
                  <a:rPr lang="en-GB" sz="2200" dirty="0"/>
                  <a:t>r</a:t>
                </a:r>
                <a:r>
                  <a:rPr lang="en-GB" sz="2200" dirty="0" smtClean="0"/>
                  <a:t>elations one is not able to describe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GB" sz="2200" dirty="0" smtClean="0"/>
                  <a:t> (</a:t>
                </a:r>
                <a:r>
                  <a:rPr lang="en-GB" sz="2200" dirty="0" smtClean="0">
                    <a:solidFill>
                      <a:srgbClr val="3719B7"/>
                    </a:solidFill>
                  </a:rPr>
                  <a:t>sign mismatch issue</a:t>
                </a:r>
                <a:r>
                  <a:rPr lang="en-GB" sz="2200" dirty="0" smtClean="0"/>
                  <a:t>) </a:t>
                </a:r>
                <a:endParaRPr lang="en-GB" sz="22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824" y="3539003"/>
                <a:ext cx="9365577" cy="430887"/>
              </a:xfrm>
              <a:prstGeom prst="rect">
                <a:avLst/>
              </a:prstGeom>
              <a:blipFill>
                <a:blip r:embed="rId3"/>
                <a:stretch>
                  <a:fillRect l="-846" t="-10000" b="-2857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074824" y="4112693"/>
                <a:ext cx="1060790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200" dirty="0" smtClean="0"/>
                  <a:t>A completely new twist-3 </a:t>
                </a:r>
                <a:r>
                  <a:rPr lang="en-GB" sz="2200" dirty="0" err="1" smtClean="0"/>
                  <a:t>fragm</a:t>
                </a:r>
                <a:r>
                  <a:rPr lang="en-GB" sz="2200" dirty="0"/>
                  <a:t>.</a:t>
                </a:r>
                <a:r>
                  <a:rPr lang="en-GB" sz="2200" dirty="0" smtClean="0"/>
                  <a:t> function seems to be able </a:t>
                </a:r>
                <a:r>
                  <a:rPr lang="en-GB" sz="2200" dirty="0" smtClean="0"/>
                  <a:t>(</a:t>
                </a:r>
                <a:r>
                  <a:rPr lang="en-GB" sz="2200" dirty="0" smtClean="0">
                    <a:solidFill>
                      <a:srgbClr val="3719B7"/>
                    </a:solidFill>
                  </a:rPr>
                  <a:t>necessary</a:t>
                </a:r>
                <a:r>
                  <a:rPr lang="en-GB" sz="2200" dirty="0" smtClean="0"/>
                  <a:t>) to </a:t>
                </a:r>
                <a:r>
                  <a:rPr lang="en-GB" sz="2200" dirty="0" smtClean="0"/>
                  <a:t>explain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GB" dirty="0" smtClean="0"/>
                  <a:t> </a:t>
                </a:r>
                <a:endParaRPr lang="en-GB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824" y="4112693"/>
                <a:ext cx="10607904" cy="430887"/>
              </a:xfrm>
              <a:prstGeom prst="rect">
                <a:avLst/>
              </a:prstGeom>
              <a:blipFill>
                <a:blip r:embed="rId4"/>
                <a:stretch>
                  <a:fillRect l="-747" t="-10000" b="-2857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023" y="4640779"/>
            <a:ext cx="7469237" cy="5335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498" y="2430500"/>
            <a:ext cx="6354424" cy="9111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656792" y="5309585"/>
                <a:ext cx="10052047" cy="430887"/>
              </a:xfrm>
              <a:prstGeom prst="rect">
                <a:avLst/>
              </a:prstGeom>
              <a:solidFill>
                <a:srgbClr val="99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it-IT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GB" sz="2200" dirty="0" smtClean="0">
                    <a:solidFill>
                      <a:srgbClr val="FF0000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it-IT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it-IT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it-IT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it-IT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t-IT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200" dirty="0" smtClean="0">
                    <a:solidFill>
                      <a:srgbClr val="FF0000"/>
                    </a:solidFill>
                  </a:rPr>
                  <a:t> ideal to disentangle the two approaches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it-IT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GB" sz="2200" dirty="0" smtClean="0">
                    <a:solidFill>
                      <a:srgbClr val="FF0000"/>
                    </a:solidFill>
                  </a:rPr>
                  <a:t> with different sign)</a:t>
                </a:r>
                <a:endParaRPr lang="en-GB" sz="2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92" y="5309585"/>
                <a:ext cx="10052047" cy="430887"/>
              </a:xfrm>
              <a:prstGeom prst="rect">
                <a:avLst/>
              </a:prstGeom>
              <a:blipFill>
                <a:blip r:embed="rId7"/>
                <a:stretch>
                  <a:fillRect t="-9859" b="-2676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272189" y="1090418"/>
            <a:ext cx="27590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err="1" smtClean="0">
                <a:solidFill>
                  <a:srgbClr val="7030A0"/>
                </a:solidFill>
              </a:rPr>
              <a:t>Qiu</a:t>
            </a:r>
            <a:r>
              <a:rPr lang="en-GB" sz="2200" dirty="0" smtClean="0">
                <a:solidFill>
                  <a:srgbClr val="7030A0"/>
                </a:solidFill>
              </a:rPr>
              <a:t>, </a:t>
            </a:r>
            <a:r>
              <a:rPr lang="en-GB" sz="2200" dirty="0" err="1" smtClean="0">
                <a:solidFill>
                  <a:srgbClr val="7030A0"/>
                </a:solidFill>
              </a:rPr>
              <a:t>Sterman</a:t>
            </a:r>
            <a:r>
              <a:rPr lang="en-GB" sz="2200" dirty="0" smtClean="0">
                <a:solidFill>
                  <a:srgbClr val="7030A0"/>
                </a:solidFill>
              </a:rPr>
              <a:t> (1991) </a:t>
            </a:r>
            <a:endParaRPr lang="en-GB" sz="22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58922" y="2681816"/>
            <a:ext cx="40511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Boer, Mulders, </a:t>
            </a:r>
            <a:r>
              <a:rPr lang="en-GB" sz="2200" dirty="0" err="1" smtClean="0"/>
              <a:t>Piljman</a:t>
            </a:r>
            <a:r>
              <a:rPr lang="en-GB" sz="2200" dirty="0" smtClean="0"/>
              <a:t> (2003)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79219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5" grpId="0" animBg="1"/>
      <p:bldP spid="7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1/02/2017  HEPC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structure of the nucleon and transverse SSAs  -- U. D'Alesio (Cagliari University &amp; INFN)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38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78" y="935893"/>
            <a:ext cx="10566884" cy="292038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946922" y="245729"/>
                <a:ext cx="65353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it-IT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</m:sSub>
                    <m:r>
                      <a:rPr lang="it-IT" sz="28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800" b="1" dirty="0" smtClean="0">
                    <a:solidFill>
                      <a:srgbClr val="0070C0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</a:t>
                </a:r>
                <a:r>
                  <a:rPr lang="en-GB" sz="2800" b="1" dirty="0" smtClean="0">
                    <a:solidFill>
                      <a:srgbClr val="0070C0"/>
                    </a:solidFill>
                    <a:cs typeface="MV Boli" panose="02000500030200090000" pitchFamily="2" charset="0"/>
                  </a:rPr>
                  <a:t>in</a:t>
                </a:r>
                <a:r>
                  <a:rPr lang="en-GB" sz="2800" b="1" dirty="0" smtClean="0">
                    <a:solidFill>
                      <a:srgbClr val="0070C0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𝒍</m:t>
                    </m:r>
                    <m:r>
                      <a:rPr lang="it-IT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it-IT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  <m:r>
                      <a:rPr lang="it-IT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it-IT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t-IT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800" b="1" dirty="0" smtClean="0">
                    <a:solidFill>
                      <a:srgbClr val="0070C0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</a:t>
                </a:r>
                <a:r>
                  <a:rPr lang="en-GB" sz="2800" dirty="0" smtClean="0">
                    <a:solidFill>
                      <a:srgbClr val="0070C0"/>
                    </a:solidFill>
                    <a:cs typeface="MV Boli" panose="02000500030200090000" pitchFamily="2" charset="0"/>
                  </a:rPr>
                  <a:t>(</a:t>
                </a:r>
                <a:r>
                  <a:rPr lang="en-GB" sz="2800" dirty="0" smtClean="0">
                    <a:solidFill>
                      <a:srgbClr val="FF0000"/>
                    </a:solidFill>
                    <a:cs typeface="MV Boli" panose="02000500030200090000" pitchFamily="2" charset="0"/>
                  </a:rPr>
                  <a:t>single-scale process</a:t>
                </a:r>
                <a:r>
                  <a:rPr lang="en-GB" sz="2800" dirty="0" smtClean="0">
                    <a:solidFill>
                      <a:srgbClr val="0070C0"/>
                    </a:solidFill>
                    <a:cs typeface="MV Boli" panose="02000500030200090000" pitchFamily="2" charset="0"/>
                  </a:rPr>
                  <a:t>)</a:t>
                </a:r>
                <a:endParaRPr lang="en-GB" sz="2800" dirty="0">
                  <a:solidFill>
                    <a:srgbClr val="0070C0"/>
                  </a:solidFill>
                  <a:cs typeface="MV Boli" panose="02000500030200090000" pitchFamily="2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6922" y="245729"/>
                <a:ext cx="6535379" cy="523220"/>
              </a:xfrm>
              <a:prstGeom prst="rect">
                <a:avLst/>
              </a:prstGeom>
              <a:blipFill>
                <a:blip r:embed="rId3"/>
                <a:stretch>
                  <a:fillRect l="-466" t="-17442" r="-1491" b="-2558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64578" y="1107842"/>
                <a:ext cx="283486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>
                    <a:cs typeface="MV Boli" panose="02000500030200090000" pitchFamily="2" charset="0"/>
                  </a:rPr>
                  <a:t>Inclusive process</a:t>
                </a:r>
              </a:p>
              <a:p>
                <a:r>
                  <a:rPr lang="en-GB" sz="2400" dirty="0" smtClean="0">
                    <a:solidFill>
                      <a:srgbClr val="FF0000"/>
                    </a:solidFill>
                    <a:cs typeface="MV Boli" panose="02000500030200090000" pitchFamily="2" charset="0"/>
                  </a:rPr>
                  <a:t>One hard </a:t>
                </a:r>
                <a:r>
                  <a:rPr lang="en-GB" sz="2400" dirty="0" smtClean="0">
                    <a:solidFill>
                      <a:srgbClr val="FF0000"/>
                    </a:solidFill>
                    <a:cs typeface="MV Boli" panose="02000500030200090000" pitchFamily="2" charset="0"/>
                  </a:rPr>
                  <a:t>scale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cs typeface="MV Boli" panose="02000500030200090000" pitchFamily="2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solidFill>
                              <a:srgbClr val="FF0000"/>
                            </a:solidFill>
                            <a:cs typeface="MV Boli" panose="02000500030200090000" pitchFamily="2" charset="0"/>
                          </a:rPr>
                          <m:t>𝑃</m:t>
                        </m:r>
                      </m:e>
                      <m:sub>
                        <m:r>
                          <a:rPr lang="it-IT" sz="2400" b="0" i="1" smtClean="0">
                            <a:solidFill>
                              <a:srgbClr val="FF0000"/>
                            </a:solidFill>
                            <a:cs typeface="MV Boli" panose="02000500030200090000" pitchFamily="2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GB" sz="2400" dirty="0" smtClean="0">
                    <a:solidFill>
                      <a:srgbClr val="FF0000"/>
                    </a:solidFill>
                    <a:cs typeface="MV Boli" panose="02000500030200090000" pitchFamily="2" charset="0"/>
                  </a:rPr>
                  <a:t> </a:t>
                </a:r>
                <a:endParaRPr lang="en-GB" sz="2400" dirty="0">
                  <a:solidFill>
                    <a:srgbClr val="FF0000"/>
                  </a:solidFill>
                  <a:cs typeface="MV Boli" panose="02000500030200090000" pitchFamily="2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78" y="1107842"/>
                <a:ext cx="2834864" cy="830997"/>
              </a:xfrm>
              <a:prstGeom prst="rect">
                <a:avLst/>
              </a:prstGeom>
              <a:blipFill>
                <a:blip r:embed="rId4"/>
                <a:stretch>
                  <a:fillRect l="-3441" t="-5882" b="-1617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5371960" y="3230798"/>
                <a:ext cx="53238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>
                    <a:cs typeface="MV Boli" panose="02000500030200090000" pitchFamily="2" charset="0"/>
                  </a:rPr>
                  <a:t>A bridge between SIDIS and </a:t>
                </a:r>
                <a14:m>
                  <m:oMath xmlns:m="http://schemas.openxmlformats.org/officeDocument/2006/math">
                    <m:r>
                      <a:rPr lang="it-IT" sz="2400" b="0" i="1" smtClean="0"/>
                      <m:t>𝑝𝑝</m:t>
                    </m:r>
                    <m:r>
                      <a:rPr lang="it-IT" sz="2400" b="0" i="1" smtClean="0">
                        <a:ea typeface="Cambria Math" panose="02040503050406030204" pitchFamily="18" charset="0"/>
                      </a:rPr>
                      <m:t>→</m:t>
                    </m:r>
                    <m:r>
                      <a:rPr lang="it-IT" sz="2400" b="0" i="1" smtClean="0">
                        <a:ea typeface="Cambria Math" panose="02040503050406030204" pitchFamily="18" charset="0"/>
                      </a:rPr>
                      <m:t>h</m:t>
                    </m:r>
                    <m:r>
                      <a:rPr lang="it-IT" sz="2400" b="0" i="1" smtClean="0">
                        <a:ea typeface="Cambria Math" panose="02040503050406030204" pitchFamily="18" charset="0"/>
                      </a:rPr>
                      <m:t> </m:t>
                    </m:r>
                    <m:r>
                      <a:rPr lang="it-IT" sz="2400" b="0" i="1" smtClean="0"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endParaRPr lang="en-GB" sz="2400" dirty="0">
                  <a:cs typeface="MV Boli" panose="02000500030200090000" pitchFamily="2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1960" y="3230798"/>
                <a:ext cx="5323830" cy="461665"/>
              </a:xfrm>
              <a:prstGeom prst="rect">
                <a:avLst/>
              </a:prstGeom>
              <a:blipFill>
                <a:blip r:embed="rId5"/>
                <a:stretch>
                  <a:fillRect l="-1716" t="-10526" b="-289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563164" y="3961890"/>
                <a:ext cx="8950847" cy="461665"/>
              </a:xfrm>
              <a:prstGeom prst="rect">
                <a:avLst/>
              </a:prstGeom>
              <a:solidFill>
                <a:srgbClr val="99FF99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>
                    <a:solidFill>
                      <a:srgbClr val="FF0000"/>
                    </a:solidFill>
                    <a:cs typeface="MV Boli" panose="02000500030200090000" pitchFamily="2" charset="0"/>
                  </a:rPr>
                  <a:t>From SIDIS to 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solidFill>
                          <a:srgbClr val="FF0000"/>
                        </a:solidFill>
                      </a:rPr>
                      <m:t>𝑙</m:t>
                    </m:r>
                    <m:r>
                      <a:rPr lang="it-IT" sz="2400" b="0" i="1" smtClean="0">
                        <a:solidFill>
                          <a:srgbClr val="FF0000"/>
                        </a:solidFill>
                      </a:rPr>
                      <m:t> </m:t>
                    </m:r>
                    <m:r>
                      <a:rPr lang="it-IT" sz="2400" b="0" i="1" smtClean="0">
                        <a:solidFill>
                          <a:srgbClr val="FF0000"/>
                        </a:solidFill>
                      </a:rPr>
                      <m:t>𝑝</m:t>
                    </m:r>
                    <m:r>
                      <a:rPr lang="it-IT" sz="2400" b="0" i="1">
                        <a:solidFill>
                          <a:srgbClr val="FF0000"/>
                        </a:solidFill>
                        <a:ea typeface="Cambria Math" panose="02040503050406030204" pitchFamily="18" charset="0"/>
                      </a:rPr>
                      <m:t>→</m:t>
                    </m:r>
                    <m:r>
                      <a:rPr lang="it-IT" sz="2400" b="0" i="1" smtClean="0">
                        <a:solidFill>
                          <a:srgbClr val="FF0000"/>
                        </a:solidFill>
                        <a:ea typeface="Cambria Math" panose="02040503050406030204" pitchFamily="18" charset="0"/>
                      </a:rPr>
                      <m:t>h</m:t>
                    </m:r>
                    <m:r>
                      <a:rPr lang="it-IT" sz="2400" b="0" i="1">
                        <a:solidFill>
                          <a:srgbClr val="FF0000"/>
                        </a:solidFill>
                        <a:ea typeface="Cambria Math" panose="02040503050406030204" pitchFamily="18" charset="0"/>
                      </a:rPr>
                      <m:t> </m:t>
                    </m:r>
                    <m:r>
                      <a:rPr lang="it-IT" sz="2400" b="0" i="1">
                        <a:solidFill>
                          <a:srgbClr val="FF0000"/>
                        </a:solidFill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400" dirty="0" smtClean="0">
                    <a:solidFill>
                      <a:srgbClr val="FF0000"/>
                    </a:solidFill>
                    <a:cs typeface="MV Boli" panose="02000500030200090000" pitchFamily="2" charset="0"/>
                  </a:rPr>
                  <a:t>: </a:t>
                </a:r>
                <a:r>
                  <a:rPr lang="en-GB" sz="2400" dirty="0" smtClean="0">
                    <a:solidFill>
                      <a:srgbClr val="002060"/>
                    </a:solidFill>
                    <a:cs typeface="MV Boli" panose="02000500030200090000" pitchFamily="2" charset="0"/>
                  </a:rPr>
                  <a:t>test of a unified TMD approach</a:t>
                </a:r>
                <a:endParaRPr lang="en-GB" sz="2400" dirty="0">
                  <a:solidFill>
                    <a:srgbClr val="002060"/>
                  </a:solidFill>
                  <a:cs typeface="MV Boli" panose="02000500030200090000" pitchFamily="2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164" y="3961890"/>
                <a:ext cx="8950847" cy="461665"/>
              </a:xfrm>
              <a:prstGeom prst="rect">
                <a:avLst/>
              </a:prstGeom>
              <a:blipFill>
                <a:blip r:embed="rId6"/>
                <a:stretch>
                  <a:fillRect l="-1021" t="-10526" b="-289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535237" y="4595246"/>
            <a:ext cx="9830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7030A0"/>
                </a:solidFill>
                <a:cs typeface="MV Boli" panose="02000500030200090000" pitchFamily="2" charset="0"/>
              </a:rPr>
              <a:t>Anselmino</a:t>
            </a:r>
            <a:r>
              <a:rPr lang="en-GB" sz="2400" dirty="0" smtClean="0">
                <a:solidFill>
                  <a:srgbClr val="7030A0"/>
                </a:solidFill>
                <a:cs typeface="MV Boli" panose="02000500030200090000" pitchFamily="2" charset="0"/>
              </a:rPr>
              <a:t>, </a:t>
            </a:r>
            <a:r>
              <a:rPr lang="en-GB" sz="2400" dirty="0" err="1" smtClean="0">
                <a:solidFill>
                  <a:srgbClr val="7030A0"/>
                </a:solidFill>
                <a:cs typeface="MV Boli" panose="02000500030200090000" pitchFamily="2" charset="0"/>
              </a:rPr>
              <a:t>Boglione</a:t>
            </a:r>
            <a:r>
              <a:rPr lang="en-GB" sz="2400" dirty="0" smtClean="0">
                <a:solidFill>
                  <a:srgbClr val="7030A0"/>
                </a:solidFill>
                <a:cs typeface="MV Boli" panose="02000500030200090000" pitchFamily="2" charset="0"/>
              </a:rPr>
              <a:t>, UD, </a:t>
            </a:r>
            <a:r>
              <a:rPr lang="en-GB" sz="2400" dirty="0" err="1" smtClean="0">
                <a:solidFill>
                  <a:srgbClr val="7030A0"/>
                </a:solidFill>
                <a:cs typeface="MV Boli" panose="02000500030200090000" pitchFamily="2" charset="0"/>
              </a:rPr>
              <a:t>Melis</a:t>
            </a:r>
            <a:r>
              <a:rPr lang="en-GB" sz="2400" dirty="0" smtClean="0">
                <a:solidFill>
                  <a:srgbClr val="7030A0"/>
                </a:solidFill>
                <a:cs typeface="MV Boli" panose="02000500030200090000" pitchFamily="2" charset="0"/>
              </a:rPr>
              <a:t>, </a:t>
            </a:r>
            <a:r>
              <a:rPr lang="en-GB" sz="2400" dirty="0" err="1" smtClean="0">
                <a:solidFill>
                  <a:srgbClr val="7030A0"/>
                </a:solidFill>
                <a:cs typeface="MV Boli" panose="02000500030200090000" pitchFamily="2" charset="0"/>
              </a:rPr>
              <a:t>Murgia</a:t>
            </a:r>
            <a:r>
              <a:rPr lang="en-GB" sz="2400" dirty="0" smtClean="0">
                <a:solidFill>
                  <a:srgbClr val="7030A0"/>
                </a:solidFill>
                <a:cs typeface="MV Boli" panose="02000500030200090000" pitchFamily="2" charset="0"/>
              </a:rPr>
              <a:t>, </a:t>
            </a:r>
            <a:r>
              <a:rPr lang="en-GB" sz="2400" dirty="0" err="1" smtClean="0">
                <a:solidFill>
                  <a:srgbClr val="7030A0"/>
                </a:solidFill>
                <a:cs typeface="MV Boli" panose="02000500030200090000" pitchFamily="2" charset="0"/>
              </a:rPr>
              <a:t>Prokudin</a:t>
            </a:r>
            <a:r>
              <a:rPr lang="en-GB" sz="2400" dirty="0" smtClean="0">
                <a:solidFill>
                  <a:srgbClr val="7030A0"/>
                </a:solidFill>
                <a:cs typeface="MV Boli" panose="02000500030200090000" pitchFamily="2" charset="0"/>
              </a:rPr>
              <a:t> </a:t>
            </a:r>
            <a:r>
              <a:rPr lang="en-GB" sz="2800" dirty="0" smtClean="0">
                <a:solidFill>
                  <a:srgbClr val="7030A0"/>
                </a:solidFill>
                <a:cs typeface="MV Boli" panose="02000500030200090000" pitchFamily="2" charset="0"/>
              </a:rPr>
              <a:t>(2010&amp;14)</a:t>
            </a:r>
            <a:endParaRPr lang="en-GB" sz="2800" dirty="0">
              <a:solidFill>
                <a:srgbClr val="7030A0"/>
              </a:solidFill>
              <a:cs typeface="MV Boli" panose="0200050003020009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64578" y="4729399"/>
                <a:ext cx="18237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>
                    <a:solidFill>
                      <a:srgbClr val="002060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LO: 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𝑙𝑞</m:t>
                    </m:r>
                    <m:r>
                      <a:rPr lang="it-IT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it-IT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sz="2400" dirty="0" smtClean="0">
                    <a:solidFill>
                      <a:srgbClr val="002060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q</a:t>
                </a:r>
                <a:endParaRPr lang="en-GB" sz="2400" dirty="0">
                  <a:solidFill>
                    <a:srgbClr val="002060"/>
                  </a:solidFill>
                  <a:latin typeface="MV Boli" panose="02000500030200090000" pitchFamily="2" charset="0"/>
                  <a:cs typeface="MV Boli" panose="02000500030200090000" pitchFamily="2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78" y="4729399"/>
                <a:ext cx="1823769" cy="461665"/>
              </a:xfrm>
              <a:prstGeom prst="rect">
                <a:avLst/>
              </a:prstGeom>
              <a:blipFill>
                <a:blip r:embed="rId7"/>
                <a:stretch>
                  <a:fillRect l="-5351" t="-7895" r="-4013" b="-3157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828676" y="5648275"/>
                <a:ext cx="9972674" cy="470000"/>
              </a:xfrm>
              <a:prstGeom prst="rect">
                <a:avLst/>
              </a:prstGeom>
              <a:solidFill>
                <a:srgbClr val="66FF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>
                    <a:cs typeface="MV Boli" panose="02000500030200090000" pitchFamily="2" charset="0"/>
                  </a:rPr>
                  <a:t>Inclusive events: final lepton scattered almost collinear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ea typeface="Cambria Math" panose="02040503050406030204" pitchFamily="18" charset="0"/>
                            <a:cs typeface="MV Boli" panose="02000500030200090000" pitchFamily="2" charset="0"/>
                          </a:rPr>
                        </m:ctrlPr>
                      </m:sSupPr>
                      <m:e>
                        <m:r>
                          <a:rPr lang="it-IT" sz="2400" b="0" i="1" smtClean="0">
                            <a:solidFill>
                              <a:srgbClr val="FF0000"/>
                            </a:solidFill>
                            <a:ea typeface="Cambria Math" panose="02040503050406030204" pitchFamily="18" charset="0"/>
                            <a:cs typeface="MV Boli" panose="02000500030200090000" pitchFamily="2" charset="0"/>
                          </a:rPr>
                          <m:t>𝑄</m:t>
                        </m:r>
                      </m:e>
                      <m:sup>
                        <m:r>
                          <a:rPr lang="it-IT" sz="2400" b="0" i="1" smtClean="0">
                            <a:solidFill>
                              <a:srgbClr val="FF0000"/>
                            </a:solidFill>
                            <a:ea typeface="Cambria Math" panose="02040503050406030204" pitchFamily="18" charset="0"/>
                            <a:cs typeface="MV Boli" panose="02000500030200090000" pitchFamily="2" charset="0"/>
                          </a:rPr>
                          <m:t>2</m:t>
                        </m:r>
                      </m:sup>
                    </m:sSup>
                    <m:r>
                      <a:rPr lang="en-GB" sz="2400" i="1" smtClean="0">
                        <a:solidFill>
                          <a:srgbClr val="FF0000"/>
                        </a:solidFill>
                        <a:ea typeface="Cambria Math" panose="02040503050406030204" pitchFamily="18" charset="0"/>
                        <a:cs typeface="MV Boli" panose="02000500030200090000" pitchFamily="2" charset="0"/>
                      </a:rPr>
                      <m:t>≈</m:t>
                    </m:r>
                    <m:r>
                      <a:rPr lang="it-IT" sz="2400" b="0" i="1" smtClean="0">
                        <a:solidFill>
                          <a:srgbClr val="FF0000"/>
                        </a:solidFill>
                        <a:ea typeface="Cambria Math" panose="02040503050406030204" pitchFamily="18" charset="0"/>
                        <a:cs typeface="MV Boli" panose="02000500030200090000" pitchFamily="2" charset="0"/>
                      </a:rPr>
                      <m:t>0</m:t>
                    </m:r>
                  </m:oMath>
                </a14:m>
                <a:endParaRPr lang="en-GB" sz="2400" dirty="0">
                  <a:solidFill>
                    <a:srgbClr val="FF0000"/>
                  </a:solidFill>
                  <a:cs typeface="MV Boli" panose="02000500030200090000" pitchFamily="2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76" y="5648275"/>
                <a:ext cx="9972674" cy="470000"/>
              </a:xfrm>
              <a:prstGeom prst="rect">
                <a:avLst/>
              </a:prstGeom>
              <a:blipFill>
                <a:blip r:embed="rId8"/>
                <a:stretch>
                  <a:fillRect l="-978" t="-7792" b="-2987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2999442" y="5031471"/>
            <a:ext cx="6264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cs typeface="MV Boli" panose="02000500030200090000" pitchFamily="2" charset="0"/>
              </a:rPr>
              <a:t>Fairly good description of HERMES data but</a:t>
            </a:r>
            <a:endParaRPr lang="en-GB" sz="2400" dirty="0"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68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/>
      <p:bldP spid="11" grpId="0"/>
      <p:bldP spid="12" grpId="0" animBg="1"/>
      <p:bldP spid="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1/02/2017  HEPC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structure of the nucleon and transverse SSAs  -- U. D'Alesio (Cagliari University &amp; INFN)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39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390756" y="267237"/>
            <a:ext cx="534473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  <a:cs typeface="MV Boli" panose="02000500030200090000" pitchFamily="2" charset="0"/>
              </a:rPr>
              <a:t>Quasi-real photon exchange</a:t>
            </a:r>
            <a:endParaRPr lang="en-GB" sz="2800" b="1" dirty="0">
              <a:solidFill>
                <a:srgbClr val="0070C0"/>
              </a:solidFill>
              <a:cs typeface="MV Boli" panose="0200050003020009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931230" y="967079"/>
                <a:ext cx="571930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GB" sz="2400" dirty="0" smtClean="0">
                    <a:solidFill>
                      <a:srgbClr val="FF0000"/>
                    </a:solidFill>
                    <a:cs typeface="MV Boli" panose="02000500030200090000" pitchFamily="2" charset="0"/>
                  </a:rPr>
                  <a:t>Lepton as a source of quasi-real </a:t>
                </a:r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rgbClr val="FF0000"/>
                        </a:solidFill>
                        <a:ea typeface="Cambria Math" panose="02040503050406030204" pitchFamily="18" charset="0"/>
                        <a:cs typeface="MV Boli" panose="02000500030200090000" pitchFamily="2" charset="0"/>
                      </a:rPr>
                      <m:t>𝛾</m:t>
                    </m:r>
                  </m:oMath>
                </a14:m>
                <a:endParaRPr lang="en-GB" sz="2400" dirty="0" smtClean="0">
                  <a:solidFill>
                    <a:srgbClr val="FF0000"/>
                  </a:solidFill>
                  <a:cs typeface="MV Boli" panose="02000500030200090000" pitchFamily="2" charset="0"/>
                </a:endParaRPr>
              </a:p>
              <a:p>
                <a:r>
                  <a:rPr lang="it-IT" sz="2400" b="0" dirty="0" smtClean="0">
                    <a:solidFill>
                      <a:srgbClr val="002060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solidFill>
                          <a:srgbClr val="002060"/>
                        </a:solidFill>
                      </a:rPr>
                      <m:t>𝑙</m:t>
                    </m:r>
                    <m:r>
                      <a:rPr lang="it-IT" sz="2400" b="0" i="1" smtClean="0">
                        <a:solidFill>
                          <a:srgbClr val="002060"/>
                        </a:solidFill>
                        <a:ea typeface="Cambria Math" panose="02040503050406030204" pitchFamily="18" charset="0"/>
                      </a:rPr>
                      <m:t>→</m:t>
                    </m:r>
                    <m:r>
                      <a:rPr lang="it-IT" sz="2400" b="0" i="1" smtClean="0">
                        <a:solidFill>
                          <a:srgbClr val="002060"/>
                        </a:solidFill>
                        <a:ea typeface="Cambria Math" panose="02040503050406030204" pitchFamily="18" charset="0"/>
                      </a:rPr>
                      <m:t>𝑙</m:t>
                    </m:r>
                    <m:r>
                      <a:rPr lang="it-IT" sz="2400" b="0" i="1" smtClean="0">
                        <a:solidFill>
                          <a:srgbClr val="002060"/>
                        </a:solidFill>
                        <a:ea typeface="Cambria Math" panose="02040503050406030204" pitchFamily="18" charset="0"/>
                      </a:rPr>
                      <m:t>′ </m:t>
                    </m:r>
                    <m:r>
                      <a:rPr lang="it-IT" sz="2400" b="0" i="1" smtClean="0">
                        <a:solidFill>
                          <a:srgbClr val="002060"/>
                        </a:solidFill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GB" sz="2400" dirty="0" smtClean="0">
                    <a:solidFill>
                      <a:srgbClr val="002060"/>
                    </a:solidFill>
                    <a:cs typeface="MV Boli" panose="02000500030200090000" pitchFamily="2" charset="0"/>
                  </a:rPr>
                  <a:t> final lepton almost collinear</a:t>
                </a:r>
                <a:endParaRPr lang="en-GB" sz="2400" dirty="0">
                  <a:solidFill>
                    <a:srgbClr val="002060"/>
                  </a:solidFill>
                  <a:cs typeface="MV Boli" panose="02000500030200090000" pitchFamily="2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230" y="967079"/>
                <a:ext cx="5719308" cy="830997"/>
              </a:xfrm>
              <a:prstGeom prst="rect">
                <a:avLst/>
              </a:prstGeom>
              <a:blipFill>
                <a:blip r:embed="rId2"/>
                <a:stretch>
                  <a:fillRect l="-1493" t="-5882" b="-1617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119584" y="4424276"/>
            <a:ext cx="5149167" cy="461665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en-GB" sz="2400" dirty="0" err="1" smtClean="0">
                <a:solidFill>
                  <a:srgbClr val="FF0000"/>
                </a:solidFill>
                <a:cs typeface="MV Boli" panose="02000500030200090000" pitchFamily="2" charset="0"/>
              </a:rPr>
              <a:t>Weizsäcker</a:t>
            </a:r>
            <a:r>
              <a:rPr lang="en-GB" sz="2400" dirty="0" smtClean="0">
                <a:solidFill>
                  <a:srgbClr val="FF0000"/>
                </a:solidFill>
                <a:cs typeface="MV Boli" panose="02000500030200090000" pitchFamily="2" charset="0"/>
              </a:rPr>
              <a:t>-Williams approximation</a:t>
            </a:r>
            <a:endParaRPr lang="en-GB" sz="2400" dirty="0">
              <a:solidFill>
                <a:srgbClr val="FF0000"/>
              </a:solidFill>
              <a:cs typeface="MV Boli" panose="0200050003020009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548" y="2004259"/>
            <a:ext cx="6355315" cy="9491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1358" y="3110344"/>
            <a:ext cx="5861505" cy="12114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41688"/>
            <a:ext cx="4374447" cy="29596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199" y="5368608"/>
            <a:ext cx="869632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0070C0"/>
                </a:solidFill>
              </a:rPr>
              <a:t>Reanalysis of SSAs (and unpol. xsecs): </a:t>
            </a:r>
            <a:r>
              <a:rPr lang="it-IT" sz="2400" dirty="0" smtClean="0">
                <a:solidFill>
                  <a:srgbClr val="7030A0"/>
                </a:solidFill>
              </a:rPr>
              <a:t>UD, Flore, Murgia 2017</a:t>
            </a:r>
            <a:endParaRPr lang="it-IT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26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1/02/2017  HEPC 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structure of the nucleon and transverse SSAs  -- U. D'Alesio (Cagliari University &amp; INFN)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4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759200" y="332509"/>
            <a:ext cx="553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</a:rPr>
              <a:t>1-D picture of the nucleon</a:t>
            </a:r>
            <a:endParaRPr lang="en-GB" sz="28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3600" y="1852808"/>
            <a:ext cx="18998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 inclusive DIS</a:t>
            </a:r>
            <a:endParaRPr lang="en-GB" sz="22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08" y="2411552"/>
            <a:ext cx="1955279" cy="15850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0562" y="1104740"/>
            <a:ext cx="4157710" cy="45228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8547" y="1352468"/>
            <a:ext cx="3343390" cy="40748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5009" y="4471574"/>
            <a:ext cx="20617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DIS Structure</a:t>
            </a:r>
          </a:p>
          <a:p>
            <a:r>
              <a:rPr lang="en-GB" sz="2400" dirty="0" smtClean="0"/>
              <a:t>Functions </a:t>
            </a:r>
            <a:endParaRPr lang="en-GB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926679" y="5480958"/>
            <a:ext cx="2446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Collinear PDFs  </a:t>
            </a:r>
          </a:p>
        </p:txBody>
      </p:sp>
    </p:spTree>
    <p:extLst>
      <p:ext uri="{BB962C8B-B14F-4D97-AF65-F5344CB8AC3E}">
        <p14:creationId xmlns:p14="http://schemas.microsoft.com/office/powerpoint/2010/main" val="206645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  <p:bldP spid="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792" y="1460966"/>
            <a:ext cx="4257207" cy="392966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1/02/2017  HEPC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structure of the nucleon and transverse SSAs  -- U. D'Alesio (Cagliari University &amp; INFN)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40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23" y="1467066"/>
            <a:ext cx="3710556" cy="39235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93293" y="234874"/>
            <a:ext cx="949651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  <a:cs typeface="MV Boli" panose="02000500030200090000" pitchFamily="2" charset="0"/>
              </a:rPr>
              <a:t>SSAs</a:t>
            </a:r>
            <a:r>
              <a:rPr lang="en-GB" sz="2800" dirty="0" smtClean="0">
                <a:solidFill>
                  <a:srgbClr val="0070C0"/>
                </a:solidFill>
                <a:cs typeface="MV Boli" panose="02000500030200090000" pitchFamily="2" charset="0"/>
              </a:rPr>
              <a:t>: Only </a:t>
            </a:r>
            <a:r>
              <a:rPr lang="en-GB" sz="2800" dirty="0" err="1" smtClean="0">
                <a:solidFill>
                  <a:srgbClr val="0070C0"/>
                </a:solidFill>
                <a:cs typeface="MV Boli" panose="02000500030200090000" pitchFamily="2" charset="0"/>
              </a:rPr>
              <a:t>Sivers</a:t>
            </a:r>
            <a:r>
              <a:rPr lang="en-GB" sz="2800" dirty="0" smtClean="0">
                <a:solidFill>
                  <a:srgbClr val="0070C0"/>
                </a:solidFill>
                <a:cs typeface="MV Boli" panose="02000500030200090000" pitchFamily="2" charset="0"/>
              </a:rPr>
              <a:t> and (marginally) Collins effects sizeable</a:t>
            </a:r>
            <a:endParaRPr lang="en-GB" sz="2800" dirty="0">
              <a:solidFill>
                <a:srgbClr val="0070C0"/>
              </a:solidFill>
              <a:cs typeface="MV Boli" panose="0200050003020009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5453" y="872709"/>
            <a:ext cx="4940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cs typeface="MV Boli" panose="02000500030200090000" pitchFamily="2" charset="0"/>
              </a:rPr>
              <a:t>Predictions from SIDIS extractions</a:t>
            </a:r>
            <a:endParaRPr lang="en-GB" sz="2400" dirty="0">
              <a:solidFill>
                <a:srgbClr val="FF0000"/>
              </a:solidFill>
              <a:cs typeface="MV Boli" panose="0200050003020009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49946" y="716622"/>
            <a:ext cx="3148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7030A0"/>
                </a:solidFill>
                <a:cs typeface="MV Boli" panose="02000500030200090000" pitchFamily="2" charset="0"/>
              </a:rPr>
              <a:t>HERMES data (2014)</a:t>
            </a:r>
            <a:endParaRPr lang="en-GB" sz="2400" dirty="0">
              <a:solidFill>
                <a:srgbClr val="7030A0"/>
              </a:solidFill>
              <a:cs typeface="MV Boli" panose="0200050003020009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91853" y="5411697"/>
            <a:ext cx="4740144" cy="523220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  <a:cs typeface="MV Boli" panose="02000500030200090000" pitchFamily="2" charset="0"/>
              </a:rPr>
              <a:t>TMD scheme </a:t>
            </a:r>
            <a:r>
              <a:rPr lang="en-GB" sz="2800" b="1" dirty="0" smtClean="0">
                <a:solidFill>
                  <a:srgbClr val="FF0000"/>
                </a:solidFill>
                <a:cs typeface="MV Boli" panose="02000500030200090000" pitchFamily="2" charset="0"/>
              </a:rPr>
              <a:t>seems fine </a:t>
            </a:r>
            <a:endParaRPr lang="en-GB" sz="2800" b="1" dirty="0">
              <a:solidFill>
                <a:srgbClr val="FF0000"/>
              </a:solidFill>
              <a:cs typeface="MV Boli" panose="0200050003020009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9135" y="1457484"/>
            <a:ext cx="3831528" cy="389157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689990" y="2142115"/>
            <a:ext cx="812239" cy="139733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4050" y="5112538"/>
            <a:ext cx="2083257" cy="41920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18476" y="5148402"/>
            <a:ext cx="1473523" cy="47001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548721" y="294853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0</a:t>
            </a:r>
            <a:endParaRPr lang="en-GB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3394302" y="4412432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-0.1</a:t>
            </a:r>
            <a:endParaRPr lang="en-GB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3432301" y="1457484"/>
            <a:ext cx="566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 </a:t>
            </a:r>
            <a:r>
              <a:rPr lang="en-GB" sz="2000" dirty="0" smtClean="0"/>
              <a:t>0.1</a:t>
            </a:r>
            <a:endParaRPr lang="en-GB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8104670" y="323643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0</a:t>
            </a:r>
            <a:endParaRPr lang="en-GB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7863784" y="4408454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-0.1</a:t>
            </a:r>
            <a:endParaRPr lang="en-GB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7869253" y="2015917"/>
            <a:ext cx="566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 </a:t>
            </a:r>
            <a:r>
              <a:rPr lang="en-GB" sz="2000" dirty="0" smtClean="0"/>
              <a:t>0.1</a:t>
            </a:r>
            <a:endParaRPr lang="en-GB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824831" y="4193010"/>
                <a:ext cx="520527" cy="430887"/>
              </a:xfrm>
              <a:prstGeom prst="rect">
                <a:avLst/>
              </a:prstGeom>
              <a:solidFill>
                <a:srgbClr val="66FFFF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it-I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831" y="4193010"/>
                <a:ext cx="520527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639631" y="4173473"/>
                <a:ext cx="520527" cy="430887"/>
              </a:xfrm>
              <a:prstGeom prst="rect">
                <a:avLst/>
              </a:prstGeom>
              <a:solidFill>
                <a:srgbClr val="66FFFF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9631" y="4173473"/>
                <a:ext cx="520527" cy="43088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675553" y="1903215"/>
                <a:ext cx="520527" cy="430887"/>
              </a:xfrm>
              <a:prstGeom prst="rect">
                <a:avLst/>
              </a:prstGeom>
              <a:solidFill>
                <a:srgbClr val="66FFFF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5553" y="1903215"/>
                <a:ext cx="520527" cy="43088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326518" y="5498362"/>
            <a:ext cx="346280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2060"/>
                </a:solidFill>
                <a:cs typeface="MV Boli" panose="02000500030200090000" pitchFamily="2" charset="0"/>
              </a:rPr>
              <a:t>WW: big improvement! </a:t>
            </a:r>
            <a:endParaRPr lang="en-GB" sz="2400" dirty="0">
              <a:solidFill>
                <a:srgbClr val="002060"/>
              </a:solidFill>
              <a:cs typeface="MV Boli" panose="0200050003020009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004381" y="2434663"/>
            <a:ext cx="1784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cs typeface="MV Boli" panose="02000500030200090000" pitchFamily="2" charset="0"/>
              </a:rPr>
              <a:t>Anti-tagged</a:t>
            </a:r>
            <a:endParaRPr lang="en-GB" sz="2400" dirty="0">
              <a:solidFill>
                <a:srgbClr val="FF0000"/>
              </a:solidFill>
              <a:cs typeface="MV Boli" panose="0200050003020009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49245" y="1802931"/>
            <a:ext cx="223728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cs typeface="MV Boli" panose="02000500030200090000" pitchFamily="2" charset="0"/>
              </a:rPr>
              <a:t>Inclusive </a:t>
            </a:r>
            <a:r>
              <a:rPr lang="en-GB" sz="2400" dirty="0" smtClean="0">
                <a:cs typeface="MV Boli" panose="02000500030200090000" pitchFamily="2" charset="0"/>
              </a:rPr>
              <a:t>data</a:t>
            </a:r>
            <a:endParaRPr lang="en-GB" sz="2400" dirty="0"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04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20" grpId="0"/>
      <p:bldP spid="21" grpId="0"/>
      <p:bldP spid="22" grpId="0"/>
      <p:bldP spid="23" grpId="0"/>
      <p:bldP spid="24" grpId="0"/>
      <p:bldP spid="25" grpId="0"/>
      <p:bldP spid="28" grpId="0" animBg="1"/>
      <p:bldP spid="29" grpId="0" animBg="1"/>
      <p:bldP spid="30" grpId="0" animBg="1"/>
      <p:bldP spid="31" grpId="0" animBg="1"/>
      <p:bldP spid="32" grpId="0"/>
      <p:bldP spid="3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00431"/>
            <a:ext cx="3931905" cy="30686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74" y="3041993"/>
            <a:ext cx="9191626" cy="18129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21" name="Oval 20"/>
          <p:cNvSpPr/>
          <p:nvPr/>
        </p:nvSpPr>
        <p:spPr>
          <a:xfrm>
            <a:off x="5957888" y="3642658"/>
            <a:ext cx="974392" cy="5828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1/02/2017  HEPC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structure of the nucleon and transverse SSAs  -- U. D'Alesio (Cagliari University &amp; INFN)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41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17" y="771713"/>
            <a:ext cx="2696341" cy="243981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554605" y="65689"/>
                <a:ext cx="7721153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sz="2800" b="1" dirty="0" smtClean="0">
                    <a:solidFill>
                      <a:srgbClr val="0070C0"/>
                    </a:solidFill>
                    <a:cs typeface="MV Boli" panose="02000500030200090000" pitchFamily="2" charset="0"/>
                  </a:rPr>
                  <a:t>Collins effect: from SIDIS to </a:t>
                </a:r>
                <a14:m>
                  <m:oMath xmlns:m="http://schemas.openxmlformats.org/officeDocument/2006/math">
                    <m:r>
                      <a:rPr lang="it-IT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𝒑𝒑</m:t>
                    </m:r>
                    <m:r>
                      <a:rPr lang="it-IT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  <m:r>
                      <a:rPr lang="it-IT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it-IT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t-IT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𝒋𝒆𝒕</m:t>
                    </m:r>
                    <m:r>
                      <a:rPr lang="it-IT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t-IT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800" b="1" dirty="0" smtClean="0">
                    <a:solidFill>
                      <a:srgbClr val="0070C0"/>
                    </a:solidFill>
                    <a:cs typeface="MV Boli" panose="02000500030200090000" pitchFamily="2" charset="0"/>
                  </a:rPr>
                  <a:t> </a:t>
                </a:r>
                <a:endParaRPr lang="en-GB" sz="2800" b="1" dirty="0">
                  <a:solidFill>
                    <a:srgbClr val="0070C0"/>
                  </a:solidFill>
                  <a:cs typeface="MV Boli" panose="02000500030200090000" pitchFamily="2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605" y="65689"/>
                <a:ext cx="7721153" cy="523220"/>
              </a:xfrm>
              <a:prstGeom prst="rect">
                <a:avLst/>
              </a:prstGeom>
              <a:blipFill>
                <a:blip r:embed="rId5"/>
                <a:stretch>
                  <a:fillRect l="-1579" t="-12791" b="-3139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2704010" y="6276768"/>
            <a:ext cx="3797835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7030A0"/>
                </a:solidFill>
                <a:cs typeface="MV Boli" panose="02000500030200090000" pitchFamily="2" charset="0"/>
              </a:rPr>
              <a:t>UD, </a:t>
            </a:r>
            <a:r>
              <a:rPr lang="en-GB" sz="2400" dirty="0" err="1">
                <a:solidFill>
                  <a:srgbClr val="7030A0"/>
                </a:solidFill>
                <a:cs typeface="MV Boli" panose="02000500030200090000" pitchFamily="2" charset="0"/>
              </a:rPr>
              <a:t>Murgia</a:t>
            </a:r>
            <a:r>
              <a:rPr lang="en-GB" sz="2400" dirty="0">
                <a:solidFill>
                  <a:srgbClr val="7030A0"/>
                </a:solidFill>
                <a:cs typeface="MV Boli" panose="02000500030200090000" pitchFamily="2" charset="0"/>
              </a:rPr>
              <a:t>, Pisano (</a:t>
            </a:r>
            <a:r>
              <a:rPr lang="en-GB" sz="2400" dirty="0" smtClean="0">
                <a:solidFill>
                  <a:srgbClr val="7030A0"/>
                </a:solidFill>
                <a:cs typeface="MV Boli" panose="02000500030200090000" pitchFamily="2" charset="0"/>
              </a:rPr>
              <a:t>2011)</a:t>
            </a:r>
            <a:endParaRPr lang="en-GB" sz="2400" dirty="0">
              <a:solidFill>
                <a:srgbClr val="7030A0"/>
              </a:solidFill>
              <a:cs typeface="MV Boli" panose="0200050003020009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3232" y="1019838"/>
            <a:ext cx="7062748" cy="9527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569551" y="1249751"/>
                <a:ext cx="1031024" cy="46871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it-IT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it-IT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sup>
                      </m:sSubSup>
                      <m:r>
                        <a:rPr lang="it-IT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9551" y="1249751"/>
                <a:ext cx="1031024" cy="468718"/>
              </a:xfrm>
              <a:prstGeom prst="rect">
                <a:avLst/>
              </a:prstGeom>
              <a:blipFill rotWithShape="0">
                <a:blip r:embed="rId7"/>
                <a:stretch>
                  <a:fillRect b="-25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6857" y="2243256"/>
            <a:ext cx="6567333" cy="50592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695705" y="5168454"/>
            <a:ext cx="224612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cs typeface="MV Boli" panose="02000500030200090000" pitchFamily="2" charset="0"/>
              </a:rPr>
              <a:t>Collins effect</a:t>
            </a:r>
            <a:endParaRPr lang="en-GB" sz="2400" b="1" dirty="0">
              <a:solidFill>
                <a:srgbClr val="FF0000"/>
              </a:solidFill>
              <a:cs typeface="MV Boli" panose="0200050003020009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01845" y="5325744"/>
            <a:ext cx="294824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B050"/>
                </a:solidFill>
                <a:cs typeface="MV Boli" panose="02000500030200090000" pitchFamily="2" charset="0"/>
              </a:rPr>
              <a:t>Collins-like effect</a:t>
            </a:r>
            <a:endParaRPr lang="en-GB" sz="2400" b="1" dirty="0">
              <a:solidFill>
                <a:srgbClr val="00B050"/>
              </a:solidFill>
              <a:cs typeface="MV Boli" panose="02000500030200090000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030143" y="4235458"/>
            <a:ext cx="974392" cy="582879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3820783" y="3627613"/>
            <a:ext cx="974392" cy="582879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011466" y="5243561"/>
            <a:ext cx="211949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b="1" dirty="0" err="1" smtClean="0">
                <a:solidFill>
                  <a:srgbClr val="0070C0"/>
                </a:solidFill>
                <a:cs typeface="MV Boli" panose="02000500030200090000" pitchFamily="2" charset="0"/>
              </a:rPr>
              <a:t>Sivers</a:t>
            </a:r>
            <a:r>
              <a:rPr lang="en-GB" sz="2400" b="1" dirty="0" smtClean="0">
                <a:solidFill>
                  <a:srgbClr val="0070C0"/>
                </a:solidFill>
                <a:cs typeface="MV Boli" panose="02000500030200090000" pitchFamily="2" charset="0"/>
              </a:rPr>
              <a:t> effect</a:t>
            </a:r>
            <a:endParaRPr lang="en-GB" sz="2400" b="1" dirty="0">
              <a:solidFill>
                <a:srgbClr val="0070C0"/>
              </a:solidFill>
              <a:cs typeface="MV Boli" panose="02000500030200090000" pitchFamily="2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4337974" y="4275609"/>
            <a:ext cx="348883" cy="967952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5957889" y="4742345"/>
            <a:ext cx="974390" cy="52825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6982259" y="4096349"/>
            <a:ext cx="2620161" cy="10443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53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1" grpId="0" animBg="1"/>
      <p:bldP spid="17" grpId="0" animBg="1"/>
      <p:bldP spid="19" grpId="0" animBg="1"/>
      <p:bldP spid="20" grpId="0" animBg="1"/>
      <p:bldP spid="22" grpId="0" animBg="1"/>
      <p:bldP spid="23" grpId="0" animBg="1"/>
      <p:bldP spid="2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" t="1662" r="5512" b="1117"/>
          <a:stretch/>
        </p:blipFill>
        <p:spPr bwMode="auto">
          <a:xfrm>
            <a:off x="6459809" y="215848"/>
            <a:ext cx="4977449" cy="378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1/02/2017  HEPC 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structure of the nucleon and transverse SSAs  -- U. D'Alesio (Cagliari University &amp; INFN)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42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3701329" y="4029230"/>
            <a:ext cx="30235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7030A0"/>
                </a:solidFill>
                <a:cs typeface="MV Boli" panose="02000500030200090000" pitchFamily="2" charset="0"/>
              </a:rPr>
              <a:t>UD, </a:t>
            </a:r>
            <a:r>
              <a:rPr lang="en-GB" sz="2400" dirty="0" err="1" smtClean="0">
                <a:solidFill>
                  <a:srgbClr val="7030A0"/>
                </a:solidFill>
                <a:cs typeface="MV Boli" panose="02000500030200090000" pitchFamily="2" charset="0"/>
              </a:rPr>
              <a:t>Murgia</a:t>
            </a:r>
            <a:r>
              <a:rPr lang="en-GB" sz="2400" dirty="0" smtClean="0">
                <a:solidFill>
                  <a:srgbClr val="7030A0"/>
                </a:solidFill>
                <a:cs typeface="MV Boli" panose="02000500030200090000" pitchFamily="2" charset="0"/>
              </a:rPr>
              <a:t>, Pisano, </a:t>
            </a:r>
          </a:p>
          <a:p>
            <a:r>
              <a:rPr lang="en-GB" sz="2400" dirty="0" smtClean="0">
                <a:solidFill>
                  <a:srgbClr val="7030A0"/>
                </a:solidFill>
                <a:cs typeface="MV Boli" panose="02000500030200090000" pitchFamily="2" charset="0"/>
              </a:rPr>
              <a:t>in progress</a:t>
            </a:r>
            <a:endParaRPr lang="en-GB" sz="2400" dirty="0">
              <a:solidFill>
                <a:srgbClr val="7030A0"/>
              </a:solidFill>
              <a:cs typeface="MV Boli" panose="0200050003020009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78737" y="4028163"/>
            <a:ext cx="3871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2060"/>
                </a:solidFill>
                <a:cs typeface="MV Boli" panose="02000500030200090000" pitchFamily="2" charset="0"/>
              </a:rPr>
              <a:t>Data: </a:t>
            </a:r>
            <a:r>
              <a:rPr lang="en-GB" sz="2400" dirty="0" smtClean="0">
                <a:solidFill>
                  <a:srgbClr val="7030A0"/>
                </a:solidFill>
                <a:cs typeface="MV Boli" panose="02000500030200090000" pitchFamily="2" charset="0"/>
              </a:rPr>
              <a:t>PHENIX Coll. (2015)</a:t>
            </a:r>
            <a:endParaRPr lang="en-GB" sz="2400" dirty="0">
              <a:solidFill>
                <a:srgbClr val="7030A0"/>
              </a:solidFill>
              <a:cs typeface="MV Boli" panose="0200050003020009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4188" y="4147461"/>
            <a:ext cx="296663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cs typeface="MV Boli" panose="02000500030200090000" pitchFamily="2" charset="0"/>
              </a:rPr>
              <a:t>Predictions </a:t>
            </a:r>
          </a:p>
          <a:p>
            <a:r>
              <a:rPr lang="en-GB" sz="2400" dirty="0" smtClean="0">
                <a:solidFill>
                  <a:srgbClr val="0070C0"/>
                </a:solidFill>
                <a:cs typeface="MV Boli" panose="02000500030200090000" pitchFamily="2" charset="0"/>
              </a:rPr>
              <a:t>without TMD evolution</a:t>
            </a:r>
            <a:endParaRPr lang="en-GB" sz="2400" dirty="0">
              <a:solidFill>
                <a:srgbClr val="0070C0"/>
              </a:solidFill>
              <a:cs typeface="MV Boli" panose="02000500030200090000" pitchFamily="2" charset="0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" t="1046" r="6332" b="2413"/>
          <a:stretch/>
        </p:blipFill>
        <p:spPr bwMode="auto">
          <a:xfrm>
            <a:off x="462235" y="215848"/>
            <a:ext cx="5013509" cy="3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882871" y="2759687"/>
            <a:ext cx="14590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2060"/>
                </a:solidFill>
                <a:cs typeface="MV Boli" panose="02000500030200090000" pitchFamily="2" charset="0"/>
              </a:rPr>
              <a:t>200 GeV </a:t>
            </a:r>
            <a:endParaRPr lang="en-GB" sz="2400" dirty="0">
              <a:solidFill>
                <a:srgbClr val="002060"/>
              </a:solidFill>
              <a:cs typeface="MV Boli" panose="0200050003020009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00690" y="2770939"/>
            <a:ext cx="137569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2060"/>
                </a:solidFill>
                <a:cs typeface="MV Boli" panose="02000500030200090000" pitchFamily="2" charset="0"/>
              </a:rPr>
              <a:t>500 GeV</a:t>
            </a:r>
            <a:endParaRPr lang="en-GB" sz="2400" dirty="0">
              <a:solidFill>
                <a:srgbClr val="002060"/>
              </a:solidFill>
              <a:cs typeface="MV Boli" panose="0200050003020009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92004" y="4848068"/>
            <a:ext cx="5455340" cy="461665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FF0000"/>
                </a:solidFill>
                <a:cs typeface="MV Boli" panose="02000500030200090000" pitchFamily="2" charset="0"/>
              </a:rPr>
              <a:t>U</a:t>
            </a:r>
            <a:r>
              <a:rPr lang="en-GB" sz="2400" dirty="0" smtClean="0">
                <a:solidFill>
                  <a:srgbClr val="FF0000"/>
                </a:solidFill>
                <a:cs typeface="MV Boli" panose="02000500030200090000" pitchFamily="2" charset="0"/>
              </a:rPr>
              <a:t>niversality of the Collins function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97280" y="982981"/>
                <a:ext cx="2878110" cy="52334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it-IT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it-IT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it-IT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𝐽𝑒𝑡</m:t>
                        </m:r>
                      </m:sup>
                    </m:sSubSup>
                    <m:r>
                      <a:rPr lang="it-IT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 =</m:t>
                    </m:r>
                  </m:oMath>
                </a14:m>
                <a:r>
                  <a:rPr lang="en-GB" sz="2400" dirty="0" smtClean="0">
                    <a:solidFill>
                      <a:srgbClr val="FF0000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</a:t>
                </a:r>
                <a:r>
                  <a:rPr lang="en-GB" sz="2400" dirty="0" smtClean="0">
                    <a:solidFill>
                      <a:srgbClr val="FF0000"/>
                    </a:solidFill>
                    <a:cs typeface="MV Boli" panose="02000500030200090000" pitchFamily="2" charset="0"/>
                  </a:rPr>
                  <a:t>13 GeV</a:t>
                </a:r>
                <a:endParaRPr lang="en-GB" sz="2400" dirty="0">
                  <a:solidFill>
                    <a:srgbClr val="FF0000"/>
                  </a:solidFill>
                  <a:cs typeface="MV Boli" panose="0200050003020009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982981"/>
                <a:ext cx="2878110" cy="523348"/>
              </a:xfrm>
              <a:prstGeom prst="rect">
                <a:avLst/>
              </a:prstGeom>
              <a:blipFill>
                <a:blip r:embed="rId4"/>
                <a:stretch>
                  <a:fillRect t="-3488" b="-197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180349" y="1083788"/>
                <a:ext cx="2976681" cy="52334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it-IT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it-IT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it-IT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𝐽𝑒𝑡</m:t>
                        </m:r>
                      </m:sup>
                    </m:sSubSup>
                    <m:r>
                      <a:rPr lang="it-IT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 =</m:t>
                    </m:r>
                  </m:oMath>
                </a14:m>
                <a:r>
                  <a:rPr lang="en-GB" sz="2400" dirty="0" smtClean="0">
                    <a:solidFill>
                      <a:srgbClr val="FF0000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</a:t>
                </a:r>
                <a:r>
                  <a:rPr lang="en-GB" sz="2400" dirty="0" smtClean="0">
                    <a:solidFill>
                      <a:srgbClr val="FF0000"/>
                    </a:solidFill>
                    <a:cs typeface="MV Boli" panose="02000500030200090000" pitchFamily="2" charset="0"/>
                  </a:rPr>
                  <a:t>31 GeV</a:t>
                </a:r>
                <a:endParaRPr lang="en-GB" sz="2400" dirty="0">
                  <a:solidFill>
                    <a:srgbClr val="FF0000"/>
                  </a:solidFill>
                  <a:cs typeface="MV Boli" panose="02000500030200090000" pitchFamily="2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0349" y="1083788"/>
                <a:ext cx="2976681" cy="523348"/>
              </a:xfrm>
              <a:prstGeom prst="rect">
                <a:avLst/>
              </a:prstGeom>
              <a:blipFill>
                <a:blip r:embed="rId5"/>
                <a:stretch>
                  <a:fillRect t="-3488" b="-197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5292004" y="5345334"/>
            <a:ext cx="4421403" cy="461665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rgbClr val="FF0000"/>
                </a:solidFill>
                <a:cs typeface="MV Boli" panose="02000500030200090000" pitchFamily="2" charset="0"/>
              </a:rPr>
              <a:t>mild (or no) TMD evolution</a:t>
            </a:r>
            <a:endParaRPr lang="en-GB" sz="2400" dirty="0">
              <a:solidFill>
                <a:srgbClr val="FF0000"/>
              </a:solidFill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37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5" grpId="0" animBg="1"/>
      <p:bldP spid="16" grpId="0" animBg="1"/>
      <p:bldP spid="4" grpId="0" animBg="1"/>
      <p:bldP spid="19" grpId="0" animBg="1"/>
      <p:bldP spid="1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1/02/2017  HEPC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structure of the nucleon and transverse SSAs  -- U. D'Alesio (Cagliari University &amp; INFN)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43</a:t>
            </a:fld>
            <a:endParaRPr lang="en-GB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947" y="1116971"/>
            <a:ext cx="6441027" cy="4683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93408" y="192082"/>
            <a:ext cx="407034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  <a:cs typeface="MV Boli" panose="02000500030200090000" pitchFamily="2" charset="0"/>
              </a:rPr>
              <a:t>Collins-like contribution</a:t>
            </a:r>
            <a:endParaRPr lang="en-GB" sz="2800" dirty="0">
              <a:solidFill>
                <a:srgbClr val="002060"/>
              </a:solidFill>
              <a:cs typeface="MV Boli" panose="0200050003020009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463" y="1534436"/>
            <a:ext cx="2911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cs typeface="MV Boli" panose="02000500030200090000" pitchFamily="2" charset="0"/>
              </a:rPr>
              <a:t>D</a:t>
            </a:r>
            <a:r>
              <a:rPr lang="en-GB" sz="2400" dirty="0" smtClean="0">
                <a:cs typeface="MV Boli" panose="02000500030200090000" pitchFamily="2" charset="0"/>
              </a:rPr>
              <a:t>efined modulation</a:t>
            </a:r>
            <a:endParaRPr lang="en-GB" sz="2400" dirty="0">
              <a:cs typeface="MV Boli" panose="0200050003020009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40989" y="3121068"/>
                <a:ext cx="4856009" cy="19582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>
                    <a:cs typeface="MV Boli" panose="02000500030200090000" pitchFamily="2" charset="0"/>
                  </a:rPr>
                  <a:t>Towards a first constraint of the </a:t>
                </a:r>
              </a:p>
              <a:p>
                <a:r>
                  <a:rPr lang="en-GB" sz="2400" dirty="0" smtClean="0">
                    <a:solidFill>
                      <a:srgbClr val="002060"/>
                    </a:solidFill>
                    <a:cs typeface="MV Boli" panose="02000500030200090000" pitchFamily="2" charset="0"/>
                  </a:rPr>
                  <a:t>product of </a:t>
                </a:r>
                <a:r>
                  <a:rPr lang="en-GB" sz="2400" dirty="0" smtClean="0">
                    <a:cs typeface="MV Boli" panose="02000500030200090000" pitchFamily="2" charset="0"/>
                  </a:rPr>
                  <a:t>TMDs for </a:t>
                </a:r>
              </a:p>
              <a:p>
                <a:r>
                  <a:rPr lang="en-GB" sz="2400" dirty="0" smtClean="0">
                    <a:solidFill>
                      <a:srgbClr val="FF0000"/>
                    </a:solidFill>
                    <a:cs typeface="MV Boli" panose="02000500030200090000" pitchFamily="2" charset="0"/>
                  </a:rPr>
                  <a:t>linearly polarized gluons inside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</m:ctrlPr>
                      </m:sSupPr>
                      <m:e>
                        <m:r>
                          <a:rPr lang="it-IT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𝑝</m:t>
                        </m:r>
                      </m:e>
                      <m:sup>
                        <m: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V Boli" panose="02000500030200090000" pitchFamily="2" charset="0"/>
                          </a:rPr>
                          <m:t>↑</m:t>
                        </m:r>
                      </m:sup>
                    </m:sSup>
                  </m:oMath>
                </a14:m>
                <a:endParaRPr lang="en-GB" sz="2400" dirty="0" smtClean="0">
                  <a:solidFill>
                    <a:srgbClr val="FF0000"/>
                  </a:solidFill>
                  <a:cs typeface="MV Boli" panose="02000500030200090000" pitchFamily="2" charset="0"/>
                </a:endParaRPr>
              </a:p>
              <a:p>
                <a:r>
                  <a:rPr lang="en-GB" sz="2400" dirty="0" smtClean="0">
                    <a:solidFill>
                      <a:srgbClr val="FF0000"/>
                    </a:solidFill>
                    <a:cs typeface="MV Boli" panose="02000500030200090000" pitchFamily="2" charset="0"/>
                  </a:rPr>
                  <a:t>and</a:t>
                </a:r>
              </a:p>
              <a:p>
                <a:r>
                  <a:rPr lang="en-GB" sz="2400" dirty="0" smtClean="0">
                    <a:solidFill>
                      <a:srgbClr val="FF0000"/>
                    </a:solidFill>
                    <a:cs typeface="MV Boli" panose="02000500030200090000" pitchFamily="2" charset="0"/>
                  </a:rPr>
                  <a:t>linearly pol. gluons </a:t>
                </a:r>
                <a:r>
                  <a:rPr lang="en-GB" sz="2400" dirty="0" err="1" smtClean="0">
                    <a:solidFill>
                      <a:srgbClr val="FF0000"/>
                    </a:solidFill>
                    <a:cs typeface="MV Boli" panose="02000500030200090000" pitchFamily="2" charset="0"/>
                  </a:rPr>
                  <a:t>fragm</a:t>
                </a:r>
                <a:r>
                  <a:rPr lang="en-GB" sz="2400" dirty="0">
                    <a:solidFill>
                      <a:srgbClr val="FF0000"/>
                    </a:solidFill>
                    <a:cs typeface="MV Boli" panose="02000500030200090000" pitchFamily="2" charset="0"/>
                  </a:rPr>
                  <a:t>.</a:t>
                </a:r>
                <a:r>
                  <a:rPr lang="en-GB" sz="2400" dirty="0" smtClean="0">
                    <a:solidFill>
                      <a:srgbClr val="FF0000"/>
                    </a:solidFill>
                    <a:cs typeface="MV Boli" panose="02000500030200090000" pitchFamily="2" charset="0"/>
                  </a:rPr>
                  <a:t> into a </a:t>
                </a:r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MV Boli" panose="02000500030200090000" pitchFamily="2" charset="0"/>
                      </a:rPr>
                      <m:t>𝜋</m:t>
                    </m:r>
                  </m:oMath>
                </a14:m>
                <a:endParaRPr lang="en-GB" sz="2400" dirty="0">
                  <a:solidFill>
                    <a:srgbClr val="FF0000"/>
                  </a:solidFill>
                  <a:cs typeface="MV Boli" panose="02000500030200090000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89" y="3121068"/>
                <a:ext cx="4856009" cy="1958293"/>
              </a:xfrm>
              <a:prstGeom prst="rect">
                <a:avLst/>
              </a:prstGeom>
              <a:blipFill>
                <a:blip r:embed="rId3"/>
                <a:stretch>
                  <a:fillRect l="-1882" t="-2492" b="-654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051835" y="1679544"/>
                <a:ext cx="2348656" cy="68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it-I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func>
                            <m:funcPr>
                              <m:ctrlPr>
                                <a:rPr lang="en-GB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it-I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GB" sz="2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a:rPr lang="it-I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  <m:r>
                                <a:rPr lang="it-I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sSubSup>
                                <m:sSubSupPr>
                                  <m:ctrlPr>
                                    <a:rPr lang="it-I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a:rPr lang="it-I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  <m:sup>
                                  <m:r>
                                    <a:rPr lang="it-I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p>
                              </m:sSubSup>
                              <m:r>
                                <a:rPr lang="it-I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sup>
                      </m:sSubSup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1835" y="1679544"/>
                <a:ext cx="2348656" cy="68544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083500" y="1455157"/>
                <a:ext cx="2469972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it-IT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fName>
                        <m:e>
                          <m:sSub>
                            <m:sSubPr>
                              <m:ctrlPr>
                                <a:rPr lang="en-GB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it-IT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it-IT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Sup>
                            <m:sSubSupPr>
                              <m:ctrlPr>
                                <a:rPr lang="it-IT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it-IT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b>
                            <m:sup>
                              <m:r>
                                <a:rPr lang="it-IT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p>
                          </m:sSubSup>
                          <m:r>
                            <a:rPr lang="it-IT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GB" sz="26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500" y="1455157"/>
                <a:ext cx="2469972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400715" y="2432445"/>
            <a:ext cx="339708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cs typeface="MV Boli" panose="02000500030200090000" pitchFamily="2" charset="0"/>
              </a:rPr>
              <a:t>helicity flip of the gluon</a:t>
            </a:r>
            <a:endParaRPr lang="en-GB" sz="2400" dirty="0">
              <a:solidFill>
                <a:srgbClr val="FF0000"/>
              </a:solidFill>
              <a:cs typeface="MV Boli" panose="02000500030200090000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731618" y="1942033"/>
            <a:ext cx="887912" cy="4229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630640" y="2170835"/>
            <a:ext cx="2404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0070C0"/>
                </a:solidFill>
                <a:cs typeface="MV Boli" panose="02000500030200090000" pitchFamily="2" charset="0"/>
              </a:rPr>
              <a:t>Positivity bound</a:t>
            </a:r>
            <a:endParaRPr lang="it-IT" sz="2400" dirty="0">
              <a:solidFill>
                <a:srgbClr val="0070C0"/>
              </a:solidFill>
              <a:cs typeface="MV Boli" panose="0200050003020009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33964" y="4090289"/>
            <a:ext cx="1350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PHENIX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1452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animBg="1"/>
      <p:bldP spid="11" grpId="0"/>
      <p:bldP spid="12" grpId="0" animBg="1"/>
      <p:bldP spid="19" grpId="0"/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1/02/2017  HEPC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structure of the nucleon and transverse SSAs  -- U. D'Alesio (Cagliari University &amp; INFN)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44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011285" y="82807"/>
            <a:ext cx="6917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</a:rPr>
              <a:t>Open issues in TMD phenomenology</a:t>
            </a:r>
            <a:endParaRPr lang="en-GB" sz="28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0303" y="1034360"/>
            <a:ext cx="45945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TMD evolution and its relevance</a:t>
            </a:r>
          </a:p>
          <a:p>
            <a:r>
              <a:rPr lang="en-GB" sz="2400" dirty="0" smtClean="0"/>
              <a:t>An example </a:t>
            </a:r>
            <a:endParaRPr lang="en-GB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9245" y="877470"/>
            <a:ext cx="3352620" cy="29421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53886" y="2543920"/>
            <a:ext cx="2853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w/o TMD evolution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9797056" y="1787167"/>
            <a:ext cx="16946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rgbClr val="7030A0"/>
                </a:solidFill>
              </a:rPr>
              <a:t>Kang (2015</a:t>
            </a:r>
            <a:r>
              <a:rPr lang="en-GB" dirty="0" smtClean="0">
                <a:solidFill>
                  <a:srgbClr val="7030A0"/>
                </a:solidFill>
              </a:rPr>
              <a:t>)</a:t>
            </a:r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161" y="1787167"/>
            <a:ext cx="4226893" cy="5349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2776" y="3915463"/>
            <a:ext cx="10161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Transverse momentum dependence in SIDIS and its consistency with DY </a:t>
            </a:r>
            <a:endParaRPr lang="en-GB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262776" y="4517765"/>
                <a:ext cx="117675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TMD factorization breaking effects in 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→ </m:t>
                    </m:r>
                    <m:r>
                      <m:rPr>
                        <m:sty m:val="p"/>
                      </m:rPr>
                      <a:rPr lang="el-GR" sz="2400" b="0" i="1" smtClean="0">
                        <a:latin typeface="Cambria Math" panose="02040503050406030204" pitchFamily="18" charset="0"/>
                      </a:rPr>
                      <m:t>π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 , 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𝑗𝑒𝑡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𝑗𝑒𝑡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400" dirty="0" smtClean="0"/>
                  <a:t> </a:t>
                </a:r>
                <a:r>
                  <a:rPr lang="en-GB" sz="2400" dirty="0" smtClean="0"/>
                  <a:t>(are they sizeable</a:t>
                </a:r>
                <a:r>
                  <a:rPr lang="en-GB" sz="2400" dirty="0" smtClean="0"/>
                  <a:t>???)</a:t>
                </a:r>
                <a:endParaRPr lang="en-GB" sz="2400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6" y="4517765"/>
                <a:ext cx="11767517" cy="461665"/>
              </a:xfrm>
              <a:prstGeom prst="rect">
                <a:avLst/>
              </a:prstGeom>
              <a:blipFill>
                <a:blip r:embed="rId4"/>
                <a:stretch>
                  <a:fillRect l="-777" t="-10526" b="-289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262776" y="5188927"/>
            <a:ext cx="11614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Gluon TMDs at low x and parton saturation</a:t>
            </a:r>
            <a:r>
              <a:rPr lang="en-GB" sz="2400" dirty="0" smtClean="0"/>
              <a:t>, TMD factor. </a:t>
            </a:r>
            <a:r>
              <a:rPr lang="en-GB" sz="2400" dirty="0" smtClean="0"/>
              <a:t>vs. </a:t>
            </a:r>
            <a:r>
              <a:rPr lang="en-GB" sz="2400" dirty="0" err="1" smtClean="0"/>
              <a:t>Color</a:t>
            </a:r>
            <a:r>
              <a:rPr lang="en-GB" sz="2400" dirty="0" smtClean="0"/>
              <a:t> Glass Condensate</a:t>
            </a:r>
            <a:endParaRPr lang="en-GB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83615" y="3076145"/>
            <a:ext cx="5455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R</a:t>
            </a:r>
            <a:r>
              <a:rPr lang="en-GB" sz="2400" dirty="0" smtClean="0"/>
              <a:t>ole of non perturbative input choices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0674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2" grpId="0"/>
      <p:bldP spid="13" grpId="0"/>
      <p:bldP spid="14" grpId="0"/>
      <p:bldP spid="1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1/02/2017  HEPC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structure of the nucleon and transverse SSAs  -- U. D'Alesio (Cagliari University &amp; INFN)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45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987" y="1061414"/>
            <a:ext cx="2785434" cy="3589022"/>
          </a:xfrm>
          <a:prstGeom prst="rect">
            <a:avLst/>
          </a:prstGeom>
        </p:spPr>
      </p:pic>
      <p:pic>
        <p:nvPicPr>
          <p:cNvPr id="8" name="Picture 7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923968" y="1073954"/>
            <a:ext cx="5668460" cy="373840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0040250" y="4930280"/>
            <a:ext cx="8210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JLAB</a:t>
            </a:r>
            <a:endParaRPr lang="en-GB" sz="22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9458985" y="4101584"/>
            <a:ext cx="581265" cy="87378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-17195" y="4813445"/>
                <a:ext cx="10280378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200" dirty="0" smtClean="0"/>
                  <a:t>access to small-</a:t>
                </a:r>
                <a14:m>
                  <m:oMath xmlns:m="http://schemas.openxmlformats.org/officeDocument/2006/math"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2200" b="0" dirty="0" smtClean="0"/>
                  <a:t>domain: </a:t>
                </a:r>
              </a:p>
              <a:p>
                <a:r>
                  <a:rPr lang="en-GB" sz="2200" dirty="0" smtClean="0"/>
                  <a:t>Space, (</a:t>
                </a:r>
                <a:r>
                  <a:rPr lang="en-GB" sz="2200" dirty="0" err="1" smtClean="0"/>
                  <a:t>transv</a:t>
                </a:r>
                <a:r>
                  <a:rPr lang="en-GB" sz="2200" dirty="0" smtClean="0"/>
                  <a:t>.) momentum and spin distributions of gluon and sea quarks</a:t>
                </a:r>
              </a:p>
              <a:p>
                <a:r>
                  <a:rPr lang="en-GB" sz="2200" dirty="0" smtClean="0"/>
                  <a:t>Missing and complementary information on TMDs and GPDs</a:t>
                </a:r>
                <a:endParaRPr lang="en-GB" sz="2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195" y="4813445"/>
                <a:ext cx="10280378" cy="1107996"/>
              </a:xfrm>
              <a:prstGeom prst="rect">
                <a:avLst/>
              </a:prstGeom>
              <a:blipFill>
                <a:blip r:embed="rId4"/>
                <a:stretch>
                  <a:fillRect l="-771" t="-3867" b="-1049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4772024" y="295729"/>
            <a:ext cx="2372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</a:rPr>
              <a:t>Future </a:t>
            </a:r>
            <a:r>
              <a:rPr lang="en-GB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GB" sz="2800" dirty="0" smtClean="0">
                <a:solidFill>
                  <a:srgbClr val="002060"/>
                </a:solidFill>
              </a:rPr>
              <a:t>EIC</a:t>
            </a:r>
            <a:endParaRPr lang="en-GB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88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175" y="387140"/>
            <a:ext cx="7362825" cy="579648"/>
          </a:xfrm>
          <a:noFill/>
        </p:spPr>
        <p:txBody>
          <a:bodyPr>
            <a:normAutofit/>
          </a:bodyPr>
          <a:lstStyle/>
          <a:p>
            <a:pPr algn="ctr"/>
            <a:r>
              <a:rPr lang="en-GB" sz="2800" b="1" dirty="0" smtClean="0">
                <a:solidFill>
                  <a:srgbClr val="0070C0"/>
                </a:solidFill>
              </a:rPr>
              <a:t>Conclusions and open issues</a:t>
            </a:r>
            <a:endParaRPr lang="en-GB" sz="28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547689" y="1171575"/>
                <a:ext cx="11263312" cy="5349875"/>
              </a:xfrm>
            </p:spPr>
            <p:txBody>
              <a:bodyPr>
                <a:normAutofit/>
              </a:bodyPr>
              <a:lstStyle/>
              <a:p>
                <a:r>
                  <a:rPr lang="en-GB" dirty="0" smtClean="0">
                    <a:solidFill>
                      <a:srgbClr val="FF0000"/>
                    </a:solidFill>
                  </a:rPr>
                  <a:t>3D </a:t>
                </a:r>
                <a:r>
                  <a:rPr lang="en-GB" dirty="0">
                    <a:solidFill>
                      <a:srgbClr val="FF0000"/>
                    </a:solidFill>
                  </a:rPr>
                  <a:t>image of the nucleon: </a:t>
                </a:r>
                <a:r>
                  <a:rPr lang="en-GB" dirty="0" smtClean="0">
                    <a:solidFill>
                      <a:srgbClr val="0070C0"/>
                    </a:solidFill>
                  </a:rPr>
                  <a:t>mysterious and fascinating </a:t>
                </a:r>
              </a:p>
              <a:p>
                <a:pPr marL="0" indent="0">
                  <a:buNone/>
                </a:pPr>
                <a:r>
                  <a:rPr lang="en-GB" dirty="0" smtClean="0"/>
                  <a:t>Experimental </a:t>
                </a:r>
                <a:r>
                  <a:rPr lang="en-GB" dirty="0"/>
                  <a:t>evidence to go beyond a simple collinear (1D) </a:t>
                </a:r>
                <a:r>
                  <a:rPr lang="en-GB" dirty="0" smtClean="0"/>
                  <a:t>picture</a:t>
                </a:r>
              </a:p>
              <a:p>
                <a:pPr marL="0" indent="0">
                  <a:buNone/>
                </a:pPr>
                <a:r>
                  <a:rPr lang="en-GB" dirty="0" smtClean="0"/>
                  <a:t>CRUCIAL TASK: DATA Interpretation towards a true 3D image of the nucleon</a:t>
                </a:r>
                <a:endParaRPr lang="en-GB" dirty="0" smtClean="0">
                  <a:solidFill>
                    <a:srgbClr val="FF0000"/>
                  </a:solidFill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</a:rPr>
                  <a:t>T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ransverse single-spin asymmetries</a:t>
                </a:r>
                <a:r>
                  <a:rPr lang="en-GB" dirty="0" smtClean="0"/>
                  <a:t>: challenging and </a:t>
                </a:r>
                <a:r>
                  <a:rPr lang="en-GB" dirty="0" smtClean="0">
                    <a:solidFill>
                      <a:srgbClr val="0070C0"/>
                    </a:solidFill>
                  </a:rPr>
                  <a:t>tool to learn </a:t>
                </a:r>
                <a:r>
                  <a:rPr lang="en-GB" dirty="0" smtClean="0"/>
                  <a:t>deeper on the </a:t>
                </a:r>
                <a:r>
                  <a:rPr lang="en-GB" dirty="0" smtClean="0">
                    <a:solidFill>
                      <a:srgbClr val="0070C0"/>
                    </a:solidFill>
                  </a:rPr>
                  <a:t>nucleon structure and QCD</a:t>
                </a:r>
              </a:p>
              <a:p>
                <a:r>
                  <a:rPr lang="en-GB" dirty="0" smtClean="0">
                    <a:solidFill>
                      <a:srgbClr val="FF0000"/>
                    </a:solidFill>
                  </a:rPr>
                  <a:t>Spin-TMD effects well 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established: </a:t>
                </a:r>
                <a:r>
                  <a:rPr lang="en-GB" dirty="0" smtClean="0"/>
                  <a:t>orbital </a:t>
                </a:r>
                <a:r>
                  <a:rPr lang="en-GB" dirty="0" smtClean="0"/>
                  <a:t>angular </a:t>
                </a:r>
                <a:r>
                  <a:rPr lang="en-GB" dirty="0" smtClean="0"/>
                  <a:t>momentum </a:t>
                </a:r>
              </a:p>
              <a:p>
                <a:r>
                  <a:rPr lang="en-GB" dirty="0" smtClean="0">
                    <a:solidFill>
                      <a:srgbClr val="0070C0"/>
                    </a:solidFill>
                  </a:rPr>
                  <a:t>combined analysis </a:t>
                </a:r>
                <a:r>
                  <a:rPr lang="en-GB" dirty="0" smtClean="0"/>
                  <a:t>OF SIDIS, DY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GB" dirty="0" smtClean="0"/>
                  <a:t> DATA </a:t>
                </a:r>
              </a:p>
              <a:p>
                <a:r>
                  <a:rPr lang="en-GB" dirty="0" smtClean="0"/>
                  <a:t>Waiting for </a:t>
                </a:r>
                <a:r>
                  <a:rPr lang="en-GB" dirty="0" smtClean="0">
                    <a:solidFill>
                      <a:srgbClr val="0070C0"/>
                    </a:solidFill>
                  </a:rPr>
                  <a:t>COMPASS</a:t>
                </a:r>
                <a:r>
                  <a:rPr lang="en-GB" dirty="0" smtClean="0">
                    <a:solidFill>
                      <a:srgbClr val="0070C0"/>
                    </a:solidFill>
                  </a:rPr>
                  <a:t>, </a:t>
                </a:r>
                <a:r>
                  <a:rPr lang="en-GB" dirty="0" smtClean="0">
                    <a:solidFill>
                      <a:srgbClr val="0070C0"/>
                    </a:solidFill>
                  </a:rPr>
                  <a:t>Jlab-12, </a:t>
                </a:r>
                <a:r>
                  <a:rPr lang="en-GB" dirty="0" smtClean="0">
                    <a:solidFill>
                      <a:srgbClr val="0070C0"/>
                    </a:solidFill>
                  </a:rPr>
                  <a:t>RHIC,</a:t>
                </a:r>
                <a:r>
                  <a:rPr lang="en-GB" dirty="0" smtClean="0"/>
                  <a:t> and eventually </a:t>
                </a:r>
                <a:r>
                  <a:rPr lang="en-GB" dirty="0" smtClean="0">
                    <a:solidFill>
                      <a:srgbClr val="0070C0"/>
                    </a:solidFill>
                  </a:rPr>
                  <a:t>EIC</a:t>
                </a:r>
                <a:r>
                  <a:rPr lang="en-GB" dirty="0" smtClean="0"/>
                  <a:t> results</a:t>
                </a:r>
                <a:endParaRPr lang="en-GB" dirty="0" smtClean="0"/>
              </a:p>
              <a:p>
                <a:r>
                  <a:rPr lang="en-GB" dirty="0" smtClean="0"/>
                  <a:t>Phenomenology and theory issues: </a:t>
                </a:r>
                <a:endParaRPr lang="en-GB" dirty="0" smtClean="0"/>
              </a:p>
              <a:p>
                <a:pPr marL="0" indent="0">
                  <a:buNone/>
                </a:pPr>
                <a:r>
                  <a:rPr lang="en-GB" dirty="0"/>
                  <a:t> </a:t>
                </a:r>
                <a:r>
                  <a:rPr lang="en-GB" dirty="0" smtClean="0"/>
                  <a:t>    </a:t>
                </a:r>
                <a:r>
                  <a:rPr lang="en-GB" dirty="0" smtClean="0"/>
                  <a:t>factorization (break.), </a:t>
                </a:r>
                <a:r>
                  <a:rPr lang="en-GB" dirty="0" smtClean="0">
                    <a:solidFill>
                      <a:srgbClr val="0070C0"/>
                    </a:solidFill>
                  </a:rPr>
                  <a:t>evolution </a:t>
                </a:r>
                <a:r>
                  <a:rPr lang="en-GB" dirty="0" smtClean="0">
                    <a:solidFill>
                      <a:srgbClr val="0070C0"/>
                    </a:solidFill>
                  </a:rPr>
                  <a:t>and non perturbative </a:t>
                </a:r>
                <a:r>
                  <a:rPr lang="en-GB" dirty="0" smtClean="0">
                    <a:solidFill>
                      <a:srgbClr val="0070C0"/>
                    </a:solidFill>
                  </a:rPr>
                  <a:t>inputs</a:t>
                </a:r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547689" y="1171575"/>
                <a:ext cx="11263312" cy="5349875"/>
              </a:xfrm>
              <a:blipFill>
                <a:blip r:embed="rId2"/>
                <a:stretch>
                  <a:fillRect l="-595" t="-11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1/02/2017  HEPC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structure of the nucleon and transverse SSAs  -- U. D'Alesio (Cagliari University &amp; INFN)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46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 rot="18656282">
            <a:off x="9739391" y="3584902"/>
            <a:ext cx="2313454" cy="523220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it-IT" sz="2800" dirty="0" smtClean="0"/>
              <a:t>THANK YOU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8925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1/02/2017  HEPC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structure of the nucleon and transverse SSAs  -- U. D'Alesio (Cagliari University &amp; INFN)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47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014662" y="2743200"/>
            <a:ext cx="54056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/>
              <a:t>BACK-UP SLIDES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5760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1/02/2017  HEPC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structure of the nucleon and transverse SSAs  -- U. D'Alesio (Cagliari University &amp; INFN)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48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0" y="124577"/>
            <a:ext cx="125342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Reanalysis within a TMD scheme </a:t>
            </a:r>
            <a:r>
              <a:rPr lang="en-GB" sz="3200" dirty="0" smtClean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+ </a:t>
            </a:r>
            <a:r>
              <a:rPr lang="en-GB" sz="3200" dirty="0" err="1" smtClean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Weizsäcker</a:t>
            </a:r>
            <a:r>
              <a:rPr lang="en-GB" sz="3200" dirty="0" smtClean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-Williams approx</a:t>
            </a:r>
            <a:r>
              <a:rPr lang="en-GB" sz="3200" dirty="0" smtClean="0">
                <a:solidFill>
                  <a:srgbClr val="C00000"/>
                </a:solidFill>
                <a:cs typeface="MV Boli" panose="02000500030200090000" pitchFamily="2" charset="0"/>
              </a:rPr>
              <a:t>.</a:t>
            </a:r>
            <a:endParaRPr lang="en-GB" sz="3200" dirty="0">
              <a:solidFill>
                <a:srgbClr val="C0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76" y="646192"/>
            <a:ext cx="11399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7030A0"/>
                </a:solidFill>
                <a:cs typeface="MV Boli" panose="02000500030200090000" pitchFamily="2" charset="0"/>
              </a:rPr>
              <a:t>UD, </a:t>
            </a:r>
            <a:r>
              <a:rPr lang="en-GB" sz="2800" dirty="0" err="1" smtClean="0">
                <a:solidFill>
                  <a:srgbClr val="7030A0"/>
                </a:solidFill>
                <a:cs typeface="MV Boli" panose="02000500030200090000" pitchFamily="2" charset="0"/>
              </a:rPr>
              <a:t>Flore</a:t>
            </a:r>
            <a:r>
              <a:rPr lang="en-GB" sz="2800" dirty="0" smtClean="0">
                <a:solidFill>
                  <a:srgbClr val="7030A0"/>
                </a:solidFill>
                <a:cs typeface="MV Boli" panose="02000500030200090000" pitchFamily="2" charset="0"/>
              </a:rPr>
              <a:t>, </a:t>
            </a:r>
            <a:r>
              <a:rPr lang="en-GB" sz="2800" dirty="0" err="1" smtClean="0">
                <a:solidFill>
                  <a:srgbClr val="7030A0"/>
                </a:solidFill>
                <a:cs typeface="MV Boli" panose="02000500030200090000" pitchFamily="2" charset="0"/>
              </a:rPr>
              <a:t>Murgia</a:t>
            </a:r>
            <a:r>
              <a:rPr lang="en-GB" sz="2800" dirty="0" smtClean="0">
                <a:solidFill>
                  <a:srgbClr val="7030A0"/>
                </a:solidFill>
                <a:cs typeface="MV Boli" panose="02000500030200090000" pitchFamily="2" charset="0"/>
              </a:rPr>
              <a:t> (in preparation) - UD@QCD Evolution 2016</a:t>
            </a:r>
            <a:endParaRPr lang="en-GB" sz="2800" dirty="0">
              <a:solidFill>
                <a:srgbClr val="7030A0"/>
              </a:solidFill>
              <a:cs typeface="MV Boli" panose="0200050003020009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57" y="1769965"/>
            <a:ext cx="8129769" cy="4381651"/>
          </a:xfrm>
          <a:prstGeom prst="rect">
            <a:avLst/>
          </a:prstGeom>
          <a:solidFill>
            <a:srgbClr val="66FFFF"/>
          </a:solidFill>
        </p:spPr>
      </p:pic>
      <p:sp>
        <p:nvSpPr>
          <p:cNvPr id="10" name="TextBox 9"/>
          <p:cNvSpPr txBox="1"/>
          <p:nvPr/>
        </p:nvSpPr>
        <p:spPr>
          <a:xfrm>
            <a:off x="8350155" y="5146354"/>
            <a:ext cx="3802893" cy="1077218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WW piece: 50-70% of the total</a:t>
            </a:r>
            <a:endParaRPr lang="en-GB" sz="3200" dirty="0">
              <a:solidFill>
                <a:srgbClr val="00206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33132" y="4513861"/>
            <a:ext cx="590226" cy="461665"/>
          </a:xfrm>
          <a:prstGeom prst="rect">
            <a:avLst/>
          </a:prstGeom>
          <a:solidFill>
            <a:srgbClr val="D1D9E1"/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MV Boli" panose="02000500030200090000" pitchFamily="2" charset="0"/>
                <a:cs typeface="MV Boli" panose="02000500030200090000" pitchFamily="2" charset="0"/>
              </a:rPr>
              <a:t>LO</a:t>
            </a:r>
            <a:endParaRPr lang="en-GB" sz="2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94067" y="2084521"/>
            <a:ext cx="1635384" cy="461665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MV Boli" panose="02000500030200090000" pitchFamily="2" charset="0"/>
                <a:cs typeface="MV Boli" panose="02000500030200090000" pitchFamily="2" charset="0"/>
              </a:rPr>
              <a:t>LO + WW</a:t>
            </a:r>
            <a:endParaRPr lang="en-GB" sz="2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3209874" y="2572749"/>
            <a:ext cx="625374" cy="434019"/>
          </a:xfrm>
          <a:prstGeom prst="straightConnector1">
            <a:avLst/>
          </a:prstGeom>
          <a:ln w="57150">
            <a:solidFill>
              <a:srgbClr val="6F11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3331116" y="2536866"/>
            <a:ext cx="1142037" cy="1342730"/>
          </a:xfrm>
          <a:prstGeom prst="straightConnector1">
            <a:avLst/>
          </a:prstGeom>
          <a:ln w="57150">
            <a:solidFill>
              <a:srgbClr val="6F11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287228" y="3448709"/>
                <a:ext cx="520527" cy="430887"/>
              </a:xfrm>
              <a:prstGeom prst="rect">
                <a:avLst/>
              </a:prstGeom>
              <a:solidFill>
                <a:srgbClr val="66FFFF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it-I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228" y="3448709"/>
                <a:ext cx="520527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929451" y="3448710"/>
                <a:ext cx="520527" cy="430887"/>
              </a:xfrm>
              <a:prstGeom prst="rect">
                <a:avLst/>
              </a:prstGeom>
              <a:solidFill>
                <a:srgbClr val="66FFFF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9451" y="3448710"/>
                <a:ext cx="520527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9059712" y="1414023"/>
            <a:ext cx="27719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3200" dirty="0" smtClean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Unpolarized </a:t>
            </a:r>
          </a:p>
          <a:p>
            <a:r>
              <a:rPr lang="en-GB" sz="3200" dirty="0" smtClean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cross sections</a:t>
            </a:r>
            <a:endParaRPr lang="en-GB" sz="3200" dirty="0">
              <a:solidFill>
                <a:srgbClr val="00206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9161364" y="2450953"/>
                <a:ext cx="2366482" cy="4924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it-IT" sz="2600" b="0" dirty="0" smtClean="0">
                    <a:latin typeface="MV Boli" panose="02000500030200090000" pitchFamily="2" charset="0"/>
                    <a:cs typeface="MV Boli" panose="02000500030200090000" pitchFamily="2" charset="0"/>
                  </a:rPr>
                  <a:t>LO </a:t>
                </a:r>
                <a:r>
                  <a:rPr lang="it-IT" sz="2600" b="0" dirty="0" smtClean="0"/>
                  <a:t>      </a:t>
                </a:r>
                <a14:m>
                  <m:oMath xmlns:m="http://schemas.openxmlformats.org/officeDocument/2006/math">
                    <m:r>
                      <a:rPr lang="it-IT" sz="2600" b="0" i="1" smtClean="0">
                        <a:latin typeface="Cambria Math" panose="02040503050406030204" pitchFamily="18" charset="0"/>
                      </a:rPr>
                      <m:t>𝑙𝑞</m:t>
                    </m:r>
                    <m:r>
                      <a:rPr lang="it-IT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it-IT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𝑙𝑞</m:t>
                    </m:r>
                    <m:r>
                      <a:rPr lang="it-IT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6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1364" y="2450953"/>
                <a:ext cx="2366482" cy="492443"/>
              </a:xfrm>
              <a:prstGeom prst="rect">
                <a:avLst/>
              </a:prstGeom>
              <a:blipFill rotWithShape="0">
                <a:blip r:embed="rId5"/>
                <a:stretch>
                  <a:fillRect l="-4639" t="-9877" b="-320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8310541" y="3257157"/>
                <a:ext cx="2170915" cy="4924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it-IT" sz="2600" b="0" dirty="0" smtClean="0">
                    <a:solidFill>
                      <a:srgbClr val="C00000"/>
                    </a:solidFill>
                    <a:latin typeface="MV Boli" panose="02000500030200090000" pitchFamily="2" charset="0"/>
                    <a:ea typeface="Cambria Math" panose="02040503050406030204" pitchFamily="18" charset="0"/>
                    <a:cs typeface="MV Boli" panose="02000500030200090000" pitchFamily="2" charset="0"/>
                  </a:rPr>
                  <a:t>WW</a:t>
                </a:r>
                <a:r>
                  <a:rPr lang="it-IT" sz="2600" b="0" dirty="0" smtClean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t-IT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it-IT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it-IT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it-IT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𝑔𝑞</m:t>
                    </m:r>
                  </m:oMath>
                </a14:m>
                <a:endParaRPr lang="en-GB" sz="2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0541" y="3257157"/>
                <a:ext cx="2170915" cy="492443"/>
              </a:xfrm>
              <a:prstGeom prst="rect">
                <a:avLst/>
              </a:prstGeom>
              <a:blipFill rotWithShape="0">
                <a:blip r:embed="rId6"/>
                <a:stretch>
                  <a:fillRect l="-5056" t="-9877" b="-320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0598297" y="3237601"/>
                <a:ext cx="1487330" cy="4924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it-IT" sz="2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it-IT" sz="2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it-IT" sz="2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acc>
                        <m:accPr>
                          <m:chr m:val="̅"/>
                          <m:ctrlPr>
                            <a:rPr lang="it-IT" sz="2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2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</m:oMath>
                  </m:oMathPara>
                </a14:m>
                <a:endParaRPr lang="en-GB" sz="26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8297" y="3237601"/>
                <a:ext cx="1487330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603584" y="3991923"/>
                <a:ext cx="3482043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 smtClean="0">
                    <a:latin typeface="MV Boli" panose="02000500030200090000" pitchFamily="2" charset="0"/>
                    <a:cs typeface="MV Boli" panose="02000500030200090000" pitchFamily="2" charset="0"/>
                  </a:rPr>
                  <a:t>NOTICE</a:t>
                </a:r>
                <a:r>
                  <a:rPr lang="en-GB" sz="2400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 smtClean="0"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it-IT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it-IT" sz="24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sub>
                    </m:sSub>
                    <m:r>
                      <a:rPr lang="it-IT" sz="24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it-IT" sz="2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2400" b="1" dirty="0" smtClean="0"/>
                  <a:t>     </a:t>
                </a:r>
              </a:p>
              <a:p>
                <a:r>
                  <a:rPr lang="en-GB" sz="2800" dirty="0" smtClean="0">
                    <a:latin typeface="MV Boli" panose="02000500030200090000" pitchFamily="2" charset="0"/>
                    <a:cs typeface="MV Boli" panose="02000500030200090000" pitchFamily="2" charset="0"/>
                  </a:rPr>
                  <a:t>backward scattering</a:t>
                </a:r>
                <a:endParaRPr lang="en-GB" sz="2800" dirty="0">
                  <a:latin typeface="MV Boli" panose="02000500030200090000" pitchFamily="2" charset="0"/>
                  <a:cs typeface="MV Boli" panose="02000500030200090000" pitchFamily="2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3584" y="3991923"/>
                <a:ext cx="3482043" cy="892552"/>
              </a:xfrm>
              <a:prstGeom prst="rect">
                <a:avLst/>
              </a:prstGeom>
              <a:blipFill rotWithShape="0">
                <a:blip r:embed="rId8"/>
                <a:stretch>
                  <a:fillRect l="-3497" t="-4110" r="-2448" b="-178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699387" y="3006768"/>
                <a:ext cx="1760931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=1.4 </m:t>
                    </m:r>
                  </m:oMath>
                </a14:m>
                <a:r>
                  <a:rPr lang="en-GB" sz="2200" dirty="0" smtClean="0"/>
                  <a:t>GeV</a:t>
                </a:r>
                <a:endParaRPr lang="en-GB" sz="22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387" y="3006768"/>
                <a:ext cx="1760931" cy="430887"/>
              </a:xfrm>
              <a:prstGeom prst="rect">
                <a:avLst/>
              </a:prstGeom>
              <a:blipFill rotWithShape="0">
                <a:blip r:embed="rId9"/>
                <a:stretch>
                  <a:fillRect l="-346" t="-9859" r="-3460" b="-281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350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5" grpId="0" animBg="1"/>
      <p:bldP spid="16" grpId="0" animBg="1"/>
      <p:bldP spid="38" grpId="0" animBg="1"/>
      <p:bldP spid="39" grpId="0" animBg="1"/>
      <p:bldP spid="41" grpId="0"/>
      <p:bldP spid="42" grpId="0" animBg="1"/>
      <p:bldP spid="43" grpId="0" animBg="1"/>
      <p:bldP spid="44" grpId="0" animBg="1"/>
      <p:bldP spid="45" grpId="0"/>
      <p:bldP spid="4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1/02/2017  HEPC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structure of the nucleon and transverse SSAs  -- U. D'Alesio (Cagliari University &amp; INFN)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49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48" y="1321969"/>
            <a:ext cx="5255411" cy="28076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1381" y="1790622"/>
            <a:ext cx="4824547" cy="36643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53058" y="270748"/>
            <a:ext cx="6293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 </a:t>
            </a:r>
            <a:r>
              <a:rPr lang="en-GB" sz="2800" dirty="0" smtClean="0">
                <a:solidFill>
                  <a:srgbClr val="002060"/>
                </a:solidFill>
              </a:rPr>
              <a:t>Access to the gluon </a:t>
            </a:r>
            <a:r>
              <a:rPr lang="en-GB" sz="2800" dirty="0" err="1" smtClean="0">
                <a:solidFill>
                  <a:srgbClr val="002060"/>
                </a:solidFill>
              </a:rPr>
              <a:t>Sivers</a:t>
            </a:r>
            <a:r>
              <a:rPr lang="en-GB" sz="2800" dirty="0" smtClean="0">
                <a:solidFill>
                  <a:srgbClr val="002060"/>
                </a:solidFill>
              </a:rPr>
              <a:t> function</a:t>
            </a: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3320" y="5566925"/>
            <a:ext cx="3860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UD, </a:t>
            </a:r>
            <a:r>
              <a:rPr lang="en-GB" dirty="0" err="1" smtClean="0"/>
              <a:t>Murgia</a:t>
            </a:r>
            <a:r>
              <a:rPr lang="en-GB" dirty="0" smtClean="0"/>
              <a:t>, Pisano JHEP09 (2015)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37132" y="4441038"/>
            <a:ext cx="3932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PHENIX Collaboration data (2014)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366391" y="1216967"/>
                <a:ext cx="283160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GB" sz="2400" dirty="0"/>
                  <a:t> at </a:t>
                </a:r>
                <a:r>
                  <a:rPr lang="en-GB" sz="2400" dirty="0" smtClean="0"/>
                  <a:t>mid-rapidity</a:t>
                </a:r>
                <a:endParaRPr lang="en-GB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6391" y="1216967"/>
                <a:ext cx="2831609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430" t="-10667" r="-1720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628996" y="5270269"/>
            <a:ext cx="375936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All other effects are washed out</a:t>
            </a:r>
          </a:p>
        </p:txBody>
      </p:sp>
    </p:spTree>
    <p:extLst>
      <p:ext uri="{BB962C8B-B14F-4D97-AF65-F5344CB8AC3E}">
        <p14:creationId xmlns:p14="http://schemas.microsoft.com/office/powerpoint/2010/main" val="1835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1/02/2017  HEPC 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structure of the nucleon and transverse SSAs  -- U. D'Alesio (Cagliari University &amp; INFN)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5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651320" y="503897"/>
            <a:ext cx="4105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70C0"/>
                </a:solidFill>
              </a:rPr>
              <a:t>(open) </a:t>
            </a:r>
            <a:r>
              <a:rPr lang="en-GB" sz="3200" b="1" dirty="0" smtClean="0">
                <a:solidFill>
                  <a:srgbClr val="0070C0"/>
                </a:solidFill>
              </a:rPr>
              <a:t>Physics issues</a:t>
            </a:r>
            <a:endParaRPr lang="en-GB" sz="32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7115" y="3628911"/>
            <a:ext cx="76924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Non perturbative effects in high-energy processes</a:t>
            </a:r>
          </a:p>
          <a:p>
            <a:r>
              <a:rPr lang="en-GB" sz="2400" dirty="0" smtClean="0"/>
              <a:t>Origin of transverse/azimuthal spin asymmetries</a:t>
            </a:r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74340" y="1865154"/>
            <a:ext cx="73980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Orbital motion of quarks/gluons</a:t>
            </a:r>
          </a:p>
          <a:p>
            <a:r>
              <a:rPr lang="en-GB" sz="2400" dirty="0" smtClean="0"/>
              <a:t>Its correlation to proton spin</a:t>
            </a:r>
          </a:p>
          <a:p>
            <a:r>
              <a:rPr lang="en-GB" sz="2400" dirty="0" smtClean="0"/>
              <a:t>Intrinsic transverse momentum of quarks/gluons</a:t>
            </a:r>
          </a:p>
          <a:p>
            <a:r>
              <a:rPr lang="en-GB" sz="2400" dirty="0" smtClean="0"/>
              <a:t>Spatial distribution of quarks/gluons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4340" y="4864667"/>
            <a:ext cx="62279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R</a:t>
            </a:r>
            <a:r>
              <a:rPr lang="en-GB" sz="2400" dirty="0" smtClean="0"/>
              <a:t>ole of local </a:t>
            </a:r>
            <a:r>
              <a:rPr lang="en-GB" sz="2400" dirty="0" smtClean="0"/>
              <a:t>colour </a:t>
            </a:r>
            <a:r>
              <a:rPr lang="en-GB" sz="2400" dirty="0" smtClean="0"/>
              <a:t>gauge invariance of QCD</a:t>
            </a:r>
          </a:p>
          <a:p>
            <a:r>
              <a:rPr lang="en-GB" sz="2400" dirty="0"/>
              <a:t>F</a:t>
            </a:r>
            <a:r>
              <a:rPr lang="en-GB" sz="2400" dirty="0" smtClean="0"/>
              <a:t>actorization, universality, </a:t>
            </a:r>
            <a:r>
              <a:rPr lang="en-GB" sz="2400" dirty="0" err="1" smtClean="0"/>
              <a:t>resummation</a:t>
            </a:r>
            <a:endParaRPr lang="en-GB" sz="2400" dirty="0" smtClean="0"/>
          </a:p>
        </p:txBody>
      </p:sp>
      <p:sp>
        <p:nvSpPr>
          <p:cNvPr id="13" name="TextBox 12"/>
          <p:cNvSpPr txBox="1"/>
          <p:nvPr/>
        </p:nvSpPr>
        <p:spPr>
          <a:xfrm rot="19155472">
            <a:off x="8199464" y="2266616"/>
            <a:ext cx="1887055" cy="461665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3D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structure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9090749">
            <a:off x="8156838" y="3609971"/>
            <a:ext cx="2067669" cy="461665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Observables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9039422">
            <a:off x="8353406" y="4930537"/>
            <a:ext cx="1936749" cy="461665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QCD</a:t>
            </a:r>
            <a:r>
              <a:rPr lang="en-GB" sz="2400" dirty="0" smtClean="0">
                <a:solidFill>
                  <a:srgbClr val="FFFF00"/>
                </a:solidFill>
              </a:rPr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at</a:t>
            </a:r>
            <a:r>
              <a:rPr lang="en-GB" sz="2400" dirty="0" smtClean="0">
                <a:solidFill>
                  <a:srgbClr val="FFFF00"/>
                </a:solidFill>
              </a:rPr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work</a:t>
            </a:r>
          </a:p>
        </p:txBody>
      </p:sp>
    </p:spTree>
    <p:extLst>
      <p:ext uri="{BB962C8B-B14F-4D97-AF65-F5344CB8AC3E}">
        <p14:creationId xmlns:p14="http://schemas.microsoft.com/office/powerpoint/2010/main" val="164954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3" grpId="0" animBg="1"/>
      <p:bldP spid="14" grpId="0" animBg="1"/>
      <p:bldP spid="1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1/02/2017  HEPC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structure of the nucleon and transverse SSAs  -- U. D'Alesio (Cagliari University &amp; INFN)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50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702493" y="151604"/>
            <a:ext cx="376737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TMDs at LHC (II)</a:t>
            </a:r>
            <a:endParaRPr lang="en-GB" sz="3200" b="1" dirty="0">
              <a:solidFill>
                <a:srgbClr val="00206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623" y="5696579"/>
            <a:ext cx="7042327" cy="523220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Inclusion of the non </a:t>
            </a:r>
            <a:r>
              <a:rPr lang="en-GB" sz="28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</a:t>
            </a:r>
            <a:r>
              <a:rPr lang="en-GB" sz="2800" dirty="0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erturbative piece</a:t>
            </a:r>
            <a:endParaRPr lang="en-GB" sz="28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7" y="1118539"/>
            <a:ext cx="6263844" cy="4254104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flipH="1" flipV="1">
            <a:off x="1211705" y="3689955"/>
            <a:ext cx="999135" cy="20066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471" y="1048832"/>
            <a:ext cx="5377390" cy="427707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9152079" y="213159"/>
            <a:ext cx="22656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 smtClean="0">
                <a:solidFill>
                  <a:srgbClr val="7030A0"/>
                </a:solidFill>
                <a:cs typeface="MV Boli" panose="02000500030200090000" pitchFamily="2" charset="0"/>
              </a:rPr>
              <a:t>Ferrera</a:t>
            </a:r>
            <a:r>
              <a:rPr lang="en-GB" sz="2800" dirty="0" smtClean="0">
                <a:solidFill>
                  <a:srgbClr val="7030A0"/>
                </a:solidFill>
                <a:cs typeface="MV Boli" panose="02000500030200090000" pitchFamily="2" charset="0"/>
              </a:rPr>
              <a:t> (2014)</a:t>
            </a:r>
            <a:endParaRPr lang="en-GB" sz="2800" dirty="0">
              <a:solidFill>
                <a:srgbClr val="7030A0"/>
              </a:solidFill>
              <a:cs typeface="MV Boli" panose="02000500030200090000" pitchFamily="2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6583471" y="3569239"/>
            <a:ext cx="886400" cy="20433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939978" y="5372643"/>
                <a:ext cx="2791149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 smtClean="0">
                    <a:latin typeface="MV Boli" panose="02000500030200090000" pitchFamily="2" charset="0"/>
                    <a:cs typeface="MV Boli" panose="02000500030200090000" pitchFamily="2" charset="0"/>
                  </a:rPr>
                  <a:t>uncertainties in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𝑝𝑝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GB" sz="2800" dirty="0">
                  <a:latin typeface="MV Boli" panose="02000500030200090000" pitchFamily="2" charset="0"/>
                  <a:cs typeface="MV Boli" panose="02000500030200090000" pitchFamily="2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9978" y="5372643"/>
                <a:ext cx="2791149" cy="954107"/>
              </a:xfrm>
              <a:prstGeom prst="rect">
                <a:avLst/>
              </a:prstGeom>
              <a:blipFill rotWithShape="0">
                <a:blip r:embed="rId4"/>
                <a:stretch>
                  <a:fillRect l="-4595" t="-7006" r="-3501" b="-2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Oval 45"/>
          <p:cNvSpPr/>
          <p:nvPr/>
        </p:nvSpPr>
        <p:spPr>
          <a:xfrm>
            <a:off x="7281235" y="2921943"/>
            <a:ext cx="537669" cy="6472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969473" y="581591"/>
                <a:ext cx="17125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𝑝𝑝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473" y="581591"/>
                <a:ext cx="1712585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/>
          <p:cNvSpPr/>
          <p:nvPr/>
        </p:nvSpPr>
        <p:spPr>
          <a:xfrm>
            <a:off x="860424" y="3042658"/>
            <a:ext cx="537669" cy="6472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88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5" grpId="0"/>
      <p:bldP spid="46" grpId="0" animBg="1"/>
      <p:bldP spid="47" grpId="0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1/02/2017  HEPC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structure of the nucleon and transverse SSAs  -- U. D'Alesio (Cagliari University &amp; INFN)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6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573" y="359746"/>
            <a:ext cx="9857639" cy="5523529"/>
          </a:xfrm>
          <a:prstGeom prst="rect">
            <a:avLst/>
          </a:prstGeom>
        </p:spPr>
      </p:pic>
      <p:pic>
        <p:nvPicPr>
          <p:cNvPr id="6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2833" y="439623"/>
            <a:ext cx="2169104" cy="1936752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527029" y="2695355"/>
            <a:ext cx="782061" cy="387546"/>
          </a:xfrm>
          <a:prstGeom prst="roundRect">
            <a:avLst/>
          </a:prstGeom>
          <a:noFill/>
          <a:ln w="38100">
            <a:solidFill>
              <a:srgbClr val="43DD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8569324" y="2695355"/>
            <a:ext cx="962025" cy="374106"/>
          </a:xfrm>
          <a:prstGeom prst="roundRect">
            <a:avLst/>
          </a:prstGeom>
          <a:noFill/>
          <a:ln w="38100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2607467" y="4550749"/>
            <a:ext cx="747713" cy="312195"/>
          </a:xfrm>
          <a:prstGeom prst="roundRect">
            <a:avLst/>
          </a:prstGeom>
          <a:noFill/>
          <a:ln w="38100">
            <a:solidFill>
              <a:srgbClr val="D565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/>
          <p:cNvSpPr/>
          <p:nvPr/>
        </p:nvSpPr>
        <p:spPr>
          <a:xfrm>
            <a:off x="3615928" y="2695355"/>
            <a:ext cx="780581" cy="387546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/>
          <p:cNvSpPr/>
          <p:nvPr/>
        </p:nvSpPr>
        <p:spPr>
          <a:xfrm>
            <a:off x="6196120" y="4578457"/>
            <a:ext cx="773396" cy="31219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/>
          <p:cNvSpPr/>
          <p:nvPr/>
        </p:nvSpPr>
        <p:spPr>
          <a:xfrm>
            <a:off x="2346721" y="1250837"/>
            <a:ext cx="1269207" cy="3143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6094087" y="2701650"/>
            <a:ext cx="801036" cy="300039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Arrow 7"/>
          <p:cNvSpPr/>
          <p:nvPr/>
        </p:nvSpPr>
        <p:spPr>
          <a:xfrm flipV="1">
            <a:off x="818573" y="2695355"/>
            <a:ext cx="625332" cy="371112"/>
          </a:xfrm>
          <a:prstGeom prst="rightArrow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extBox 6"/>
          <p:cNvSpPr txBox="1"/>
          <p:nvPr/>
        </p:nvSpPr>
        <p:spPr>
          <a:xfrm>
            <a:off x="805873" y="2300943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3719B7"/>
                </a:solidFill>
              </a:rPr>
              <a:t>This talk</a:t>
            </a:r>
            <a:endParaRPr lang="it-IT" b="1" dirty="0">
              <a:solidFill>
                <a:srgbClr val="3719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82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1/02/2017  HEPC </a:t>
            </a:r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structure of the nucleon and transverse SSAs  -- U. D'Alesio (Cagliari University &amp; INFN)</a:t>
            </a:r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7</a:t>
            </a:fld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92" y="3226964"/>
            <a:ext cx="3940260" cy="30348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6943" y="1044366"/>
            <a:ext cx="6198958" cy="214682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172021" y="295729"/>
            <a:ext cx="36327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</a:rPr>
              <a:t>Proton spin puzzle</a:t>
            </a:r>
            <a:endParaRPr lang="en-GB" sz="28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84992" y="3936786"/>
            <a:ext cx="6878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Non trivial decomposition </a:t>
            </a:r>
            <a:r>
              <a:rPr lang="en-GB" sz="2400" dirty="0" smtClean="0">
                <a:solidFill>
                  <a:srgbClr val="7030A0"/>
                </a:solidFill>
              </a:rPr>
              <a:t>[Leader, </a:t>
            </a:r>
            <a:r>
              <a:rPr lang="en-GB" sz="2400" dirty="0" err="1" smtClean="0">
                <a:solidFill>
                  <a:srgbClr val="7030A0"/>
                </a:solidFill>
              </a:rPr>
              <a:t>Lorcé</a:t>
            </a:r>
            <a:r>
              <a:rPr lang="en-GB" sz="2400" dirty="0" smtClean="0">
                <a:solidFill>
                  <a:srgbClr val="7030A0"/>
                </a:solidFill>
              </a:rPr>
              <a:t> (2014)]</a:t>
            </a:r>
            <a:endParaRPr lang="en-GB" sz="24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9029699" y="2886075"/>
            <a:ext cx="2695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TMDs (or IPDs)</a:t>
            </a:r>
            <a:endParaRPr lang="it-IT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370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1/02/2017  HEPC 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structure of the nucleon and transverse SSAs  -- U. D'Alesio (Cagliari University &amp; INFN)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8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68" y="2069356"/>
            <a:ext cx="4317166" cy="24093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4835" y="2883647"/>
            <a:ext cx="6747024" cy="16190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98624" y="1059016"/>
            <a:ext cx="5258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A step backward: Collinear  </a:t>
            </a:r>
            <a:r>
              <a:rPr lang="en-GB" sz="2400" dirty="0" smtClean="0"/>
              <a:t>approach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136256" y="5026467"/>
            <a:ext cx="3342582" cy="461665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A cornerstone in </a:t>
            </a:r>
            <a:r>
              <a:rPr lang="en-GB" sz="2400" dirty="0" err="1" smtClean="0">
                <a:solidFill>
                  <a:srgbClr val="FF0000"/>
                </a:solidFill>
              </a:rPr>
              <a:t>pQCD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2988" y="4892921"/>
            <a:ext cx="37128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Evolution </a:t>
            </a:r>
            <a:r>
              <a:rPr lang="en-GB" sz="2400" dirty="0" smtClean="0"/>
              <a:t>with hard scale </a:t>
            </a:r>
          </a:p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 </a:t>
            </a:r>
            <a:r>
              <a:rPr lang="en-GB" sz="2400" dirty="0" smtClean="0"/>
              <a:t>DGLAP </a:t>
            </a:r>
            <a:r>
              <a:rPr lang="en-GB" sz="2400" dirty="0" err="1" smtClean="0"/>
              <a:t>eqs</a:t>
            </a:r>
            <a:r>
              <a:rPr lang="en-GB" sz="2400" dirty="0" smtClean="0"/>
              <a:t>. </a:t>
            </a:r>
            <a:endParaRPr lang="en-GB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912880" y="1795371"/>
            <a:ext cx="6396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The key point is: </a:t>
            </a:r>
            <a:r>
              <a:rPr lang="en-GB" sz="2400" b="1" dirty="0" smtClean="0">
                <a:solidFill>
                  <a:srgbClr val="FF0000"/>
                </a:solidFill>
              </a:rPr>
              <a:t>Factorization </a:t>
            </a:r>
          </a:p>
          <a:p>
            <a:r>
              <a:rPr lang="en-GB" sz="2400" dirty="0" smtClean="0">
                <a:solidFill>
                  <a:srgbClr val="FF0000"/>
                </a:solidFill>
              </a:rPr>
              <a:t>(separation btw large/short distance physics)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24328" y="277445"/>
            <a:ext cx="6224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</a:rPr>
              <a:t>TMDs: How can we access them?</a:t>
            </a:r>
            <a:endParaRPr lang="en-GB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64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1/02/2017  HEPC 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structure of the nucleon and transverse SSAs  -- U. D'Alesio (Cagliari University &amp; INFN)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9</a:t>
            </a:fld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671" y="3656487"/>
            <a:ext cx="5601201" cy="215741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672440" y="339412"/>
            <a:ext cx="5426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</a:rPr>
              <a:t>To access</a:t>
            </a:r>
            <a:r>
              <a:rPr lang="en-GB" sz="2800" b="1" dirty="0" smtClean="0">
                <a:solidFill>
                  <a:srgbClr val="0070C0"/>
                </a:solidFill>
              </a:rPr>
              <a:t> directly the TMDs:</a:t>
            </a:r>
            <a:endParaRPr lang="en-GB" sz="2800" b="1" dirty="0">
              <a:solidFill>
                <a:srgbClr val="0070C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845" y="1550812"/>
            <a:ext cx="5621660" cy="18367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2017" y="2061680"/>
            <a:ext cx="4635900" cy="272044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903727" y="4975093"/>
            <a:ext cx="3709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TMD factorization proven</a:t>
            </a:r>
            <a:endParaRPr lang="en-GB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62845" y="1655105"/>
                <a:ext cx="354943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200" dirty="0" smtClean="0"/>
                  <a:t>Drell-Yan    </a:t>
                </a:r>
                <a14:m>
                  <m:oMath xmlns:m="http://schemas.openxmlformats.org/officeDocument/2006/math"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 → </m:t>
                    </m:r>
                    <m:sSup>
                      <m:sSupPr>
                        <m:ctrlPr>
                          <a:rPr lang="it-IT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−  </m:t>
                        </m:r>
                      </m:sup>
                    </m:sSup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200" dirty="0" smtClean="0"/>
                  <a:t> </a:t>
                </a:r>
                <a:endParaRPr lang="en-GB" sz="22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845" y="1655105"/>
                <a:ext cx="3549433" cy="430887"/>
              </a:xfrm>
              <a:prstGeom prst="rect">
                <a:avLst/>
              </a:prstGeom>
              <a:blipFill>
                <a:blip r:embed="rId6"/>
                <a:stretch>
                  <a:fillRect l="-2234" t="-10000" b="-2857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72020" y="3656487"/>
                <a:ext cx="243868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200" dirty="0" smtClean="0"/>
                  <a:t>SIDIS   </a:t>
                </a:r>
                <a14:m>
                  <m:oMath xmlns:m="http://schemas.openxmlformats.org/officeDocument/2006/math"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𝑙𝑝</m:t>
                    </m:r>
                    <m:r>
                      <a:rPr lang="it-IT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it-IT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it-IT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it-IT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it-IT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t-IT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200" dirty="0" smtClean="0"/>
                  <a:t>  </a:t>
                </a:r>
                <a:endParaRPr lang="en-GB" sz="22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020" y="3656487"/>
                <a:ext cx="2438681" cy="430887"/>
              </a:xfrm>
              <a:prstGeom prst="rect">
                <a:avLst/>
              </a:prstGeom>
              <a:blipFill>
                <a:blip r:embed="rId7"/>
                <a:stretch>
                  <a:fillRect l="-3250" t="-9859" b="-2676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907258" y="2116268"/>
                <a:ext cx="194065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it-IT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it-IT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</m:t>
                      </m:r>
                      <m:r>
                        <a:rPr lang="it-IT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𝜋𝜋</m:t>
                      </m:r>
                      <m:r>
                        <a:rPr lang="it-IT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t-IT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GB" sz="22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7258" y="2116268"/>
                <a:ext cx="1940659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3776876" y="963400"/>
                <a:ext cx="5363328" cy="509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Two-scale processes: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≫</m:t>
                    </m:r>
                    <m:sSubSup>
                      <m:sSubSupPr>
                        <m:ctrlPr>
                          <a:rPr lang="en-GB" sz="240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4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it-IT" sz="24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it-IT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sz="2400" dirty="0" smtClean="0"/>
                  <a:t>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Sup>
                      <m:sSubSupPr>
                        <m:ctrlPr>
                          <a:rPr lang="en-GB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it-IT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𝑄𝐶𝐷</m:t>
                        </m:r>
                      </m:sub>
                      <m:sup>
                        <m:r>
                          <a:rPr lang="it-IT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it-IT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400" dirty="0"/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6876" y="963400"/>
                <a:ext cx="5363328" cy="509114"/>
              </a:xfrm>
              <a:prstGeom prst="rect">
                <a:avLst/>
              </a:prstGeom>
              <a:blipFill>
                <a:blip r:embed="rId9"/>
                <a:stretch>
                  <a:fillRect l="-1820" t="-7143" b="-1904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403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33203</TotalTime>
  <Words>2629</Words>
  <Application>Microsoft Office PowerPoint</Application>
  <PresentationFormat>Widescreen</PresentationFormat>
  <Paragraphs>484</Paragraphs>
  <Slides>50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Arial</vt:lpstr>
      <vt:lpstr>Calibri</vt:lpstr>
      <vt:lpstr>Cambria Math</vt:lpstr>
      <vt:lpstr>Georgia</vt:lpstr>
      <vt:lpstr>MV Boli</vt:lpstr>
      <vt:lpstr>Times New Roman</vt:lpstr>
      <vt:lpstr>Wingdings</vt:lpstr>
      <vt:lpstr>Droplet</vt:lpstr>
      <vt:lpstr>3D structure of the nucleon and Transverse single-spin asymmetries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 and open issues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umberto</dc:creator>
  <cp:lastModifiedBy>umberto</cp:lastModifiedBy>
  <cp:revision>642</cp:revision>
  <dcterms:created xsi:type="dcterms:W3CDTF">2016-10-18T10:20:05Z</dcterms:created>
  <dcterms:modified xsi:type="dcterms:W3CDTF">2017-02-01T13:20:17Z</dcterms:modified>
</cp:coreProperties>
</file>